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7.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0"/>
  </p:notesMasterIdLst>
  <p:sldIdLst>
    <p:sldId id="259" r:id="rId2"/>
    <p:sldId id="258" r:id="rId3"/>
    <p:sldId id="257" r:id="rId4"/>
    <p:sldId id="260" r:id="rId5"/>
    <p:sldId id="262" r:id="rId6"/>
    <p:sldId id="314" r:id="rId7"/>
    <p:sldId id="315" r:id="rId8"/>
    <p:sldId id="263" r:id="rId9"/>
    <p:sldId id="264" r:id="rId10"/>
    <p:sldId id="256" r:id="rId11"/>
    <p:sldId id="265" r:id="rId12"/>
    <p:sldId id="266" r:id="rId13"/>
    <p:sldId id="267" r:id="rId14"/>
    <p:sldId id="268" r:id="rId15"/>
    <p:sldId id="323" r:id="rId16"/>
    <p:sldId id="271" r:id="rId17"/>
    <p:sldId id="272" r:id="rId18"/>
    <p:sldId id="273" r:id="rId19"/>
    <p:sldId id="274" r:id="rId20"/>
    <p:sldId id="275" r:id="rId21"/>
    <p:sldId id="276" r:id="rId22"/>
    <p:sldId id="306" r:id="rId23"/>
    <p:sldId id="277" r:id="rId24"/>
    <p:sldId id="278" r:id="rId25"/>
    <p:sldId id="279" r:id="rId26"/>
    <p:sldId id="302" r:id="rId27"/>
    <p:sldId id="303" r:id="rId28"/>
    <p:sldId id="282" r:id="rId29"/>
    <p:sldId id="281" r:id="rId30"/>
    <p:sldId id="304" r:id="rId31"/>
    <p:sldId id="308" r:id="rId32"/>
    <p:sldId id="305" r:id="rId33"/>
    <p:sldId id="283" r:id="rId34"/>
    <p:sldId id="284" r:id="rId35"/>
    <p:sldId id="286" r:id="rId36"/>
    <p:sldId id="287" r:id="rId37"/>
    <p:sldId id="288" r:id="rId38"/>
    <p:sldId id="289" r:id="rId39"/>
    <p:sldId id="290" r:id="rId40"/>
    <p:sldId id="313" r:id="rId41"/>
    <p:sldId id="316" r:id="rId42"/>
    <p:sldId id="312" r:id="rId43"/>
    <p:sldId id="320" r:id="rId44"/>
    <p:sldId id="292" r:id="rId45"/>
    <p:sldId id="293" r:id="rId46"/>
    <p:sldId id="294" r:id="rId47"/>
    <p:sldId id="295" r:id="rId48"/>
    <p:sldId id="321" r:id="rId49"/>
    <p:sldId id="269" r:id="rId50"/>
    <p:sldId id="307" r:id="rId51"/>
    <p:sldId id="270" r:id="rId52"/>
    <p:sldId id="322" r:id="rId53"/>
    <p:sldId id="318" r:id="rId54"/>
    <p:sldId id="319" r:id="rId55"/>
    <p:sldId id="296" r:id="rId56"/>
    <p:sldId id="311" r:id="rId57"/>
    <p:sldId id="317" r:id="rId58"/>
    <p:sldId id="299" r:id="rId5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6" d="100"/>
          <a:sy n="96" d="100"/>
        </p:scale>
        <p:origin x="17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0950903245829761"/>
          <c:y val="0.14422134616037877"/>
          <c:w val="0.82823240438146017"/>
          <c:h val="0.62196608391467911"/>
        </c:manualLayout>
      </c:layout>
      <c:scatterChart>
        <c:scatterStyle val="lineMarker"/>
        <c:varyColors val="0"/>
        <c:ser>
          <c:idx val="0"/>
          <c:order val="0"/>
          <c:tx>
            <c:strRef>
              <c:f>Sheet3!$C$1:$C$2</c:f>
              <c:strCache>
                <c:ptCount val="2"/>
                <c:pt idx="0">
                  <c:v>Sales</c:v>
                </c:pt>
                <c:pt idx="1">
                  <c:v>(in millions)</c:v>
                </c:pt>
              </c:strCache>
            </c:strRef>
          </c:tx>
          <c:spPr>
            <a:ln w="25400" cap="rnd">
              <a:noFill/>
              <a:round/>
            </a:ln>
            <a:effectLst/>
          </c:spPr>
          <c:marker>
            <c:symbol val="diamond"/>
            <c:size val="6"/>
            <c:spPr>
              <a:solidFill>
                <a:schemeClr val="accent1"/>
              </a:solidFill>
              <a:ln w="9525">
                <a:solidFill>
                  <a:schemeClr val="accent1"/>
                </a:solidFill>
                <a:round/>
              </a:ln>
              <a:effectLst/>
            </c:spPr>
          </c:marker>
          <c:xVal>
            <c:numRef>
              <c:f>Sheet3!$B$3:$B$14</c:f>
              <c:numCache>
                <c:formatCode>General</c:formatCode>
                <c:ptCount val="12"/>
                <c:pt idx="0">
                  <c:v>110</c:v>
                </c:pt>
                <c:pt idx="1">
                  <c:v>140</c:v>
                </c:pt>
                <c:pt idx="2">
                  <c:v>130</c:v>
                </c:pt>
                <c:pt idx="3">
                  <c:v>190</c:v>
                </c:pt>
                <c:pt idx="4">
                  <c:v>80</c:v>
                </c:pt>
                <c:pt idx="5">
                  <c:v>170</c:v>
                </c:pt>
                <c:pt idx="6">
                  <c:v>120</c:v>
                </c:pt>
                <c:pt idx="7">
                  <c:v>150</c:v>
                </c:pt>
                <c:pt idx="8">
                  <c:v>145</c:v>
                </c:pt>
                <c:pt idx="9">
                  <c:v>200</c:v>
                </c:pt>
                <c:pt idx="10">
                  <c:v>90</c:v>
                </c:pt>
                <c:pt idx="11">
                  <c:v>195</c:v>
                </c:pt>
              </c:numCache>
            </c:numRef>
          </c:xVal>
          <c:yVal>
            <c:numRef>
              <c:f>Sheet3!$C$3:$C$14</c:f>
              <c:numCache>
                <c:formatCode>General</c:formatCode>
                <c:ptCount val="12"/>
                <c:pt idx="0">
                  <c:v>12</c:v>
                </c:pt>
                <c:pt idx="1">
                  <c:v>16</c:v>
                </c:pt>
                <c:pt idx="2">
                  <c:v>15</c:v>
                </c:pt>
                <c:pt idx="3">
                  <c:v>19</c:v>
                </c:pt>
                <c:pt idx="4">
                  <c:v>9</c:v>
                </c:pt>
                <c:pt idx="5">
                  <c:v>18</c:v>
                </c:pt>
                <c:pt idx="6">
                  <c:v>13</c:v>
                </c:pt>
                <c:pt idx="7">
                  <c:v>17</c:v>
                </c:pt>
                <c:pt idx="8">
                  <c:v>16</c:v>
                </c:pt>
                <c:pt idx="9">
                  <c:v>20</c:v>
                </c:pt>
                <c:pt idx="10">
                  <c:v>10</c:v>
                </c:pt>
                <c:pt idx="11">
                  <c:v>19</c:v>
                </c:pt>
              </c:numCache>
            </c:numRef>
          </c:yVal>
          <c:smooth val="0"/>
          <c:extLst xmlns:c16r2="http://schemas.microsoft.com/office/drawing/2015/06/chart">
            <c:ext xmlns:c16="http://schemas.microsoft.com/office/drawing/2014/chart" uri="{C3380CC4-5D6E-409C-BE32-E72D297353CC}">
              <c16:uniqueId val="{00000000-1329-418D-85A7-35CB6E23A646}"/>
            </c:ext>
          </c:extLst>
        </c:ser>
        <c:dLbls>
          <c:showLegendKey val="0"/>
          <c:showVal val="0"/>
          <c:showCatName val="0"/>
          <c:showSerName val="0"/>
          <c:showPercent val="0"/>
          <c:showBubbleSize val="0"/>
        </c:dLbls>
        <c:axId val="559315928"/>
        <c:axId val="559309264"/>
      </c:scatterChart>
      <c:valAx>
        <c:axId val="559315928"/>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r>
                  <a:rPr lang="en-US" b="1"/>
                  <a:t>Advertising (IN Thousands</a:t>
                </a:r>
                <a:r>
                  <a:rPr lang="en-US"/>
                  <a:t>)</a:t>
                </a:r>
              </a:p>
            </c:rich>
          </c:tx>
          <c:overlay val="0"/>
          <c:spPr>
            <a:noFill/>
            <a:ln>
              <a:noFill/>
            </a:ln>
            <a:effectLst/>
          </c:spPr>
          <c:txPr>
            <a:bodyPr rot="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59309264"/>
        <c:crosses val="autoZero"/>
        <c:crossBetween val="midCat"/>
      </c:valAx>
      <c:valAx>
        <c:axId val="55930926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r>
                  <a:rPr lang="en-US"/>
                  <a:t>Sales</a:t>
                </a:r>
              </a:p>
            </c:rich>
          </c:tx>
          <c:overlay val="0"/>
          <c:spPr>
            <a:noFill/>
            <a:ln>
              <a:noFill/>
            </a:ln>
            <a:effectLst/>
          </c:spPr>
          <c:txPr>
            <a:bodyPr rot="-540000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59315928"/>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1">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4.png"/><Relationship Id="rId7"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3.png"/><Relationship Id="rId6" Type="http://schemas.openxmlformats.org/officeDocument/2006/relationships/image" Target="../media/image9.svg"/><Relationship Id="rId5" Type="http://schemas.openxmlformats.org/officeDocument/2006/relationships/image" Target="../media/image5.png"/><Relationship Id="rId4" Type="http://schemas.openxmlformats.org/officeDocument/2006/relationships/image" Target="../media/image7.svg"/></Relationships>
</file>

<file path=ppt/diagrams/_rels/data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41.svg"/><Relationship Id="rId1" Type="http://schemas.openxmlformats.org/officeDocument/2006/relationships/image" Target="../media/image18.png"/><Relationship Id="rId6" Type="http://schemas.openxmlformats.org/officeDocument/2006/relationships/image" Target="../media/image45.svg"/><Relationship Id="rId5" Type="http://schemas.openxmlformats.org/officeDocument/2006/relationships/image" Target="../media/image20.png"/><Relationship Id="rId4" Type="http://schemas.openxmlformats.org/officeDocument/2006/relationships/image" Target="../media/image43.svg"/></Relationships>
</file>

<file path=ppt/diagrams/_rels/data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6.svg"/><Relationship Id="rId1" Type="http://schemas.openxmlformats.org/officeDocument/2006/relationships/image" Target="../media/image7.png"/><Relationship Id="rId6" Type="http://schemas.openxmlformats.org/officeDocument/2006/relationships/image" Target="../media/image20.svg"/><Relationship Id="rId5" Type="http://schemas.openxmlformats.org/officeDocument/2006/relationships/image" Target="../media/image9.png"/><Relationship Id="rId4" Type="http://schemas.openxmlformats.org/officeDocument/2006/relationships/image" Target="../media/image18.svg"/></Relationships>
</file>

<file path=ppt/diagrams/_rels/data6.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13.png"/><Relationship Id="rId7" Type="http://schemas.openxmlformats.org/officeDocument/2006/relationships/image" Target="../media/image15.png"/><Relationship Id="rId2" Type="http://schemas.openxmlformats.org/officeDocument/2006/relationships/image" Target="../media/image27.svg"/><Relationship Id="rId1" Type="http://schemas.openxmlformats.org/officeDocument/2006/relationships/image" Target="../media/image12.png"/><Relationship Id="rId6" Type="http://schemas.openxmlformats.org/officeDocument/2006/relationships/image" Target="../media/image31.svg"/><Relationship Id="rId5" Type="http://schemas.openxmlformats.org/officeDocument/2006/relationships/image" Target="../media/image14.png"/><Relationship Id="rId4" Type="http://schemas.openxmlformats.org/officeDocument/2006/relationships/image" Target="../media/image29.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8434C3-B40B-4844-8FDD-F7209F2A2BB1}"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03A3BF02-EE2E-4506-9BFC-274A9BA9BD5D}">
      <dgm:prSet/>
      <dgm:spPr/>
      <dgm:t>
        <a:bodyPr/>
        <a:lstStyle/>
        <a:p>
          <a:r>
            <a:rPr lang="en-US"/>
            <a:t>Risk Assessment Procedures</a:t>
          </a:r>
        </a:p>
      </dgm:t>
    </dgm:pt>
    <dgm:pt modelId="{2E48EB2B-90B9-449C-8347-7B358F6735BA}" type="parTrans" cxnId="{512AE1F9-408A-45DD-BBB6-FE859403805C}">
      <dgm:prSet/>
      <dgm:spPr/>
      <dgm:t>
        <a:bodyPr/>
        <a:lstStyle/>
        <a:p>
          <a:endParaRPr lang="en-US"/>
        </a:p>
      </dgm:t>
    </dgm:pt>
    <dgm:pt modelId="{1BBAAC05-9F54-441F-8F65-7EEA445D7A70}" type="sibTrans" cxnId="{512AE1F9-408A-45DD-BBB6-FE859403805C}">
      <dgm:prSet/>
      <dgm:spPr/>
      <dgm:t>
        <a:bodyPr/>
        <a:lstStyle/>
        <a:p>
          <a:endParaRPr lang="en-US"/>
        </a:p>
      </dgm:t>
    </dgm:pt>
    <dgm:pt modelId="{D02A23EF-0E61-4A10-BA72-F5DFD86C7188}">
      <dgm:prSet/>
      <dgm:spPr/>
      <dgm:t>
        <a:bodyPr/>
        <a:lstStyle/>
        <a:p>
          <a:r>
            <a:rPr lang="en-US"/>
            <a:t>Fraud risk Assessment</a:t>
          </a:r>
        </a:p>
      </dgm:t>
    </dgm:pt>
    <dgm:pt modelId="{424F8926-03C9-45C0-A55B-BB12AD4B966F}" type="parTrans" cxnId="{A7C70A72-3159-4D23-AB2A-E63D7FDCBE53}">
      <dgm:prSet/>
      <dgm:spPr/>
      <dgm:t>
        <a:bodyPr/>
        <a:lstStyle/>
        <a:p>
          <a:endParaRPr lang="en-US"/>
        </a:p>
      </dgm:t>
    </dgm:pt>
    <dgm:pt modelId="{03F935AE-D365-4FAC-A8E4-AD9586393223}" type="sibTrans" cxnId="{A7C70A72-3159-4D23-AB2A-E63D7FDCBE53}">
      <dgm:prSet/>
      <dgm:spPr/>
      <dgm:t>
        <a:bodyPr/>
        <a:lstStyle/>
        <a:p>
          <a:endParaRPr lang="en-US"/>
        </a:p>
      </dgm:t>
    </dgm:pt>
    <dgm:pt modelId="{673F2F7B-AECE-4EB9-8912-D6E512FB86CB}">
      <dgm:prSet/>
      <dgm:spPr/>
      <dgm:t>
        <a:bodyPr/>
        <a:lstStyle/>
        <a:p>
          <a:r>
            <a:rPr lang="en-US"/>
            <a:t>Substantive Analytical Procedures</a:t>
          </a:r>
        </a:p>
      </dgm:t>
    </dgm:pt>
    <dgm:pt modelId="{C49FBBB8-44F1-426B-98E5-A28733342A4B}" type="parTrans" cxnId="{2787D73C-B837-4F54-A34C-6B56B4E2FAF6}">
      <dgm:prSet/>
      <dgm:spPr/>
      <dgm:t>
        <a:bodyPr/>
        <a:lstStyle/>
        <a:p>
          <a:endParaRPr lang="en-US"/>
        </a:p>
      </dgm:t>
    </dgm:pt>
    <dgm:pt modelId="{440897E6-078A-4BDF-B98A-7AC2F47F04F1}" type="sibTrans" cxnId="{2787D73C-B837-4F54-A34C-6B56B4E2FAF6}">
      <dgm:prSet/>
      <dgm:spPr/>
      <dgm:t>
        <a:bodyPr/>
        <a:lstStyle/>
        <a:p>
          <a:endParaRPr lang="en-US"/>
        </a:p>
      </dgm:t>
    </dgm:pt>
    <dgm:pt modelId="{FFF49BA5-01F0-4795-B48C-6DE6F901B0C4}">
      <dgm:prSet/>
      <dgm:spPr/>
      <dgm:t>
        <a:bodyPr/>
        <a:lstStyle/>
        <a:p>
          <a:r>
            <a:rPr lang="en-US"/>
            <a:t>Test of Details</a:t>
          </a:r>
        </a:p>
      </dgm:t>
    </dgm:pt>
    <dgm:pt modelId="{3DDA4E7D-1E70-461C-AF1A-62982F4417F8}" type="parTrans" cxnId="{C0C27279-B870-4FCE-8D96-CFDB582B34A7}">
      <dgm:prSet/>
      <dgm:spPr/>
      <dgm:t>
        <a:bodyPr/>
        <a:lstStyle/>
        <a:p>
          <a:endParaRPr lang="en-US"/>
        </a:p>
      </dgm:t>
    </dgm:pt>
    <dgm:pt modelId="{E3F7C067-14CC-4A35-A2E7-C50AF6C2F586}" type="sibTrans" cxnId="{C0C27279-B870-4FCE-8D96-CFDB582B34A7}">
      <dgm:prSet/>
      <dgm:spPr/>
      <dgm:t>
        <a:bodyPr/>
        <a:lstStyle/>
        <a:p>
          <a:endParaRPr lang="en-US"/>
        </a:p>
      </dgm:t>
    </dgm:pt>
    <dgm:pt modelId="{4DC160EC-592E-4C51-80B5-D61D26E4DC53}" type="pres">
      <dgm:prSet presAssocID="{818434C3-B40B-4844-8FDD-F7209F2A2BB1}" presName="root" presStyleCnt="0">
        <dgm:presLayoutVars>
          <dgm:dir/>
          <dgm:resizeHandles val="exact"/>
        </dgm:presLayoutVars>
      </dgm:prSet>
      <dgm:spPr/>
      <dgm:t>
        <a:bodyPr/>
        <a:lstStyle/>
        <a:p>
          <a:endParaRPr lang="en-US"/>
        </a:p>
      </dgm:t>
    </dgm:pt>
    <dgm:pt modelId="{CF329AD9-F670-4744-B3CA-F109903E046E}" type="pres">
      <dgm:prSet presAssocID="{03A3BF02-EE2E-4506-9BFC-274A9BA9BD5D}" presName="compNode" presStyleCnt="0"/>
      <dgm:spPr/>
    </dgm:pt>
    <dgm:pt modelId="{B683456A-36E7-4827-B1E0-343828D93563}" type="pres">
      <dgm:prSet presAssocID="{03A3BF02-EE2E-4506-9BFC-274A9BA9BD5D}" presName="bgRect" presStyleLbl="bgShp" presStyleIdx="0" presStyleCnt="4"/>
      <dgm:spPr/>
    </dgm:pt>
    <dgm:pt modelId="{D9DA72A4-E52C-481E-8FEE-7C1585D39346}" type="pres">
      <dgm:prSet presAssocID="{03A3BF02-EE2E-4506-9BFC-274A9BA9BD5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id="0" name="" descr="Checklist"/>
        </a:ext>
      </dgm:extLst>
    </dgm:pt>
    <dgm:pt modelId="{C44B610F-005D-41C4-9C67-223BA881CC4F}" type="pres">
      <dgm:prSet presAssocID="{03A3BF02-EE2E-4506-9BFC-274A9BA9BD5D}" presName="spaceRect" presStyleCnt="0"/>
      <dgm:spPr/>
    </dgm:pt>
    <dgm:pt modelId="{2E7FFA5D-FA70-48B6-93A6-7ADBB3C41282}" type="pres">
      <dgm:prSet presAssocID="{03A3BF02-EE2E-4506-9BFC-274A9BA9BD5D}" presName="parTx" presStyleLbl="revTx" presStyleIdx="0" presStyleCnt="4">
        <dgm:presLayoutVars>
          <dgm:chMax val="0"/>
          <dgm:chPref val="0"/>
        </dgm:presLayoutVars>
      </dgm:prSet>
      <dgm:spPr/>
      <dgm:t>
        <a:bodyPr/>
        <a:lstStyle/>
        <a:p>
          <a:endParaRPr lang="en-US"/>
        </a:p>
      </dgm:t>
    </dgm:pt>
    <dgm:pt modelId="{644B25A1-579E-4A91-AA47-228D9502456D}" type="pres">
      <dgm:prSet presAssocID="{1BBAAC05-9F54-441F-8F65-7EEA445D7A70}" presName="sibTrans" presStyleCnt="0"/>
      <dgm:spPr/>
    </dgm:pt>
    <dgm:pt modelId="{EE122FCE-F700-452F-AF68-7EFCA598D24C}" type="pres">
      <dgm:prSet presAssocID="{D02A23EF-0E61-4A10-BA72-F5DFD86C7188}" presName="compNode" presStyleCnt="0"/>
      <dgm:spPr/>
    </dgm:pt>
    <dgm:pt modelId="{E5721253-562A-40D9-8017-AA878D1920F9}" type="pres">
      <dgm:prSet presAssocID="{D02A23EF-0E61-4A10-BA72-F5DFD86C7188}" presName="bgRect" presStyleLbl="bgShp" presStyleIdx="1" presStyleCnt="4"/>
      <dgm:spPr/>
    </dgm:pt>
    <dgm:pt modelId="{F4F0EACA-77F1-4C3F-BCD7-EF614D05F242}" type="pres">
      <dgm:prSet presAssocID="{D02A23EF-0E61-4A10-BA72-F5DFD86C718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id="0" name="" descr="Warning"/>
        </a:ext>
      </dgm:extLst>
    </dgm:pt>
    <dgm:pt modelId="{D4440992-7827-4AE4-B2EE-4457109AA5C1}" type="pres">
      <dgm:prSet presAssocID="{D02A23EF-0E61-4A10-BA72-F5DFD86C7188}" presName="spaceRect" presStyleCnt="0"/>
      <dgm:spPr/>
    </dgm:pt>
    <dgm:pt modelId="{1B0340AD-704F-4D54-BF91-85D32642036D}" type="pres">
      <dgm:prSet presAssocID="{D02A23EF-0E61-4A10-BA72-F5DFD86C7188}" presName="parTx" presStyleLbl="revTx" presStyleIdx="1" presStyleCnt="4">
        <dgm:presLayoutVars>
          <dgm:chMax val="0"/>
          <dgm:chPref val="0"/>
        </dgm:presLayoutVars>
      </dgm:prSet>
      <dgm:spPr/>
      <dgm:t>
        <a:bodyPr/>
        <a:lstStyle/>
        <a:p>
          <a:endParaRPr lang="en-US"/>
        </a:p>
      </dgm:t>
    </dgm:pt>
    <dgm:pt modelId="{20CF6C34-69EE-4676-8CD9-081C5450E928}" type="pres">
      <dgm:prSet presAssocID="{03F935AE-D365-4FAC-A8E4-AD9586393223}" presName="sibTrans" presStyleCnt="0"/>
      <dgm:spPr/>
    </dgm:pt>
    <dgm:pt modelId="{F202F920-F4AF-4FE4-A041-00BDC1AEE109}" type="pres">
      <dgm:prSet presAssocID="{673F2F7B-AECE-4EB9-8912-D6E512FB86CB}" presName="compNode" presStyleCnt="0"/>
      <dgm:spPr/>
    </dgm:pt>
    <dgm:pt modelId="{033E1390-AD99-4D0A-A1E5-CDCE6CAE6CDF}" type="pres">
      <dgm:prSet presAssocID="{673F2F7B-AECE-4EB9-8912-D6E512FB86CB}" presName="bgRect" presStyleLbl="bgShp" presStyleIdx="2" presStyleCnt="4"/>
      <dgm:spPr/>
    </dgm:pt>
    <dgm:pt modelId="{8A268E45-65B0-45E0-AA66-AB243AFE155C}" type="pres">
      <dgm:prSet presAssocID="{673F2F7B-AECE-4EB9-8912-D6E512FB86CB}"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a:noFill/>
        </a:ln>
      </dgm:spPr>
      <dgm:extLst>
        <a:ext uri="{E40237B7-FDA0-4F09-8148-C483321AD2D9}">
          <dgm14:cNvPr xmlns:dgm14="http://schemas.microsoft.com/office/drawing/2010/diagram" id="0" name="" descr="Head with Gears"/>
        </a:ext>
      </dgm:extLst>
    </dgm:pt>
    <dgm:pt modelId="{F2DB0447-33A3-40F7-A9B4-35E52418F8AA}" type="pres">
      <dgm:prSet presAssocID="{673F2F7B-AECE-4EB9-8912-D6E512FB86CB}" presName="spaceRect" presStyleCnt="0"/>
      <dgm:spPr/>
    </dgm:pt>
    <dgm:pt modelId="{7D9678F1-1BE3-4268-92E6-46ED59E109F1}" type="pres">
      <dgm:prSet presAssocID="{673F2F7B-AECE-4EB9-8912-D6E512FB86CB}" presName="parTx" presStyleLbl="revTx" presStyleIdx="2" presStyleCnt="4">
        <dgm:presLayoutVars>
          <dgm:chMax val="0"/>
          <dgm:chPref val="0"/>
        </dgm:presLayoutVars>
      </dgm:prSet>
      <dgm:spPr/>
      <dgm:t>
        <a:bodyPr/>
        <a:lstStyle/>
        <a:p>
          <a:endParaRPr lang="en-US"/>
        </a:p>
      </dgm:t>
    </dgm:pt>
    <dgm:pt modelId="{F2B698E3-D636-4AEF-A8CD-C193F1B6D8B3}" type="pres">
      <dgm:prSet presAssocID="{440897E6-078A-4BDF-B98A-7AC2F47F04F1}" presName="sibTrans" presStyleCnt="0"/>
      <dgm:spPr/>
    </dgm:pt>
    <dgm:pt modelId="{5237A7F9-451E-4EB9-A46D-075D598711FF}" type="pres">
      <dgm:prSet presAssocID="{FFF49BA5-01F0-4795-B48C-6DE6F901B0C4}" presName="compNode" presStyleCnt="0"/>
      <dgm:spPr/>
    </dgm:pt>
    <dgm:pt modelId="{9CD86191-08DE-439E-801C-E13D1A3A6D45}" type="pres">
      <dgm:prSet presAssocID="{FFF49BA5-01F0-4795-B48C-6DE6F901B0C4}" presName="bgRect" presStyleLbl="bgShp" presStyleIdx="3" presStyleCnt="4"/>
      <dgm:spPr/>
    </dgm:pt>
    <dgm:pt modelId="{23DC0E66-0F45-4165-A0EC-E627F81AE483}" type="pres">
      <dgm:prSet presAssocID="{FFF49BA5-01F0-4795-B48C-6DE6F901B0C4}"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a:blipFill>
        <a:ln>
          <a:noFill/>
        </a:ln>
      </dgm:spPr>
      <dgm:extLst>
        <a:ext uri="{E40237B7-FDA0-4F09-8148-C483321AD2D9}">
          <dgm14:cNvPr xmlns:dgm14="http://schemas.microsoft.com/office/drawing/2010/diagram" id="0" name="" descr="List"/>
        </a:ext>
      </dgm:extLst>
    </dgm:pt>
    <dgm:pt modelId="{97578376-91E9-43D0-B8B5-0FFF71F3B459}" type="pres">
      <dgm:prSet presAssocID="{FFF49BA5-01F0-4795-B48C-6DE6F901B0C4}" presName="spaceRect" presStyleCnt="0"/>
      <dgm:spPr/>
    </dgm:pt>
    <dgm:pt modelId="{ED9506AE-5C26-475B-89EA-61BB0848927E}" type="pres">
      <dgm:prSet presAssocID="{FFF49BA5-01F0-4795-B48C-6DE6F901B0C4}" presName="parTx" presStyleLbl="revTx" presStyleIdx="3" presStyleCnt="4">
        <dgm:presLayoutVars>
          <dgm:chMax val="0"/>
          <dgm:chPref val="0"/>
        </dgm:presLayoutVars>
      </dgm:prSet>
      <dgm:spPr/>
      <dgm:t>
        <a:bodyPr/>
        <a:lstStyle/>
        <a:p>
          <a:endParaRPr lang="en-US"/>
        </a:p>
      </dgm:t>
    </dgm:pt>
  </dgm:ptLst>
  <dgm:cxnLst>
    <dgm:cxn modelId="{512AE1F9-408A-45DD-BBB6-FE859403805C}" srcId="{818434C3-B40B-4844-8FDD-F7209F2A2BB1}" destId="{03A3BF02-EE2E-4506-9BFC-274A9BA9BD5D}" srcOrd="0" destOrd="0" parTransId="{2E48EB2B-90B9-449C-8347-7B358F6735BA}" sibTransId="{1BBAAC05-9F54-441F-8F65-7EEA445D7A70}"/>
    <dgm:cxn modelId="{4A94FCAD-8654-42E9-80D3-10AFA47E81C0}" type="presOf" srcId="{673F2F7B-AECE-4EB9-8912-D6E512FB86CB}" destId="{7D9678F1-1BE3-4268-92E6-46ED59E109F1}" srcOrd="0" destOrd="0" presId="urn:microsoft.com/office/officeart/2018/2/layout/IconVerticalSolidList"/>
    <dgm:cxn modelId="{D71C7AC0-9BB4-4AD8-A603-1790B4FC34E5}" type="presOf" srcId="{FFF49BA5-01F0-4795-B48C-6DE6F901B0C4}" destId="{ED9506AE-5C26-475B-89EA-61BB0848927E}" srcOrd="0" destOrd="0" presId="urn:microsoft.com/office/officeart/2018/2/layout/IconVerticalSolidList"/>
    <dgm:cxn modelId="{A7C70A72-3159-4D23-AB2A-E63D7FDCBE53}" srcId="{818434C3-B40B-4844-8FDD-F7209F2A2BB1}" destId="{D02A23EF-0E61-4A10-BA72-F5DFD86C7188}" srcOrd="1" destOrd="0" parTransId="{424F8926-03C9-45C0-A55B-BB12AD4B966F}" sibTransId="{03F935AE-D365-4FAC-A8E4-AD9586393223}"/>
    <dgm:cxn modelId="{3CCB4D16-4251-4CC5-A3D1-B55B5348D458}" type="presOf" srcId="{D02A23EF-0E61-4A10-BA72-F5DFD86C7188}" destId="{1B0340AD-704F-4D54-BF91-85D32642036D}" srcOrd="0" destOrd="0" presId="urn:microsoft.com/office/officeart/2018/2/layout/IconVerticalSolidList"/>
    <dgm:cxn modelId="{2787D73C-B837-4F54-A34C-6B56B4E2FAF6}" srcId="{818434C3-B40B-4844-8FDD-F7209F2A2BB1}" destId="{673F2F7B-AECE-4EB9-8912-D6E512FB86CB}" srcOrd="2" destOrd="0" parTransId="{C49FBBB8-44F1-426B-98E5-A28733342A4B}" sibTransId="{440897E6-078A-4BDF-B98A-7AC2F47F04F1}"/>
    <dgm:cxn modelId="{C6F62841-97F1-4089-9FDB-C59B3C87B59D}" type="presOf" srcId="{03A3BF02-EE2E-4506-9BFC-274A9BA9BD5D}" destId="{2E7FFA5D-FA70-48B6-93A6-7ADBB3C41282}" srcOrd="0" destOrd="0" presId="urn:microsoft.com/office/officeart/2018/2/layout/IconVerticalSolidList"/>
    <dgm:cxn modelId="{C0C27279-B870-4FCE-8D96-CFDB582B34A7}" srcId="{818434C3-B40B-4844-8FDD-F7209F2A2BB1}" destId="{FFF49BA5-01F0-4795-B48C-6DE6F901B0C4}" srcOrd="3" destOrd="0" parTransId="{3DDA4E7D-1E70-461C-AF1A-62982F4417F8}" sibTransId="{E3F7C067-14CC-4A35-A2E7-C50AF6C2F586}"/>
    <dgm:cxn modelId="{F8D30DAE-89A0-4AE1-A118-D1CE7DDCFB34}" type="presOf" srcId="{818434C3-B40B-4844-8FDD-F7209F2A2BB1}" destId="{4DC160EC-592E-4C51-80B5-D61D26E4DC53}" srcOrd="0" destOrd="0" presId="urn:microsoft.com/office/officeart/2018/2/layout/IconVerticalSolidList"/>
    <dgm:cxn modelId="{FB4EEA29-7F9D-4870-961F-79CBCC3533AB}" type="presParOf" srcId="{4DC160EC-592E-4C51-80B5-D61D26E4DC53}" destId="{CF329AD9-F670-4744-B3CA-F109903E046E}" srcOrd="0" destOrd="0" presId="urn:microsoft.com/office/officeart/2018/2/layout/IconVerticalSolidList"/>
    <dgm:cxn modelId="{BD84A428-AF92-4238-B182-203CC6493820}" type="presParOf" srcId="{CF329AD9-F670-4744-B3CA-F109903E046E}" destId="{B683456A-36E7-4827-B1E0-343828D93563}" srcOrd="0" destOrd="0" presId="urn:microsoft.com/office/officeart/2018/2/layout/IconVerticalSolidList"/>
    <dgm:cxn modelId="{9ED81362-2ABF-4965-80D5-C4E3F39F62BA}" type="presParOf" srcId="{CF329AD9-F670-4744-B3CA-F109903E046E}" destId="{D9DA72A4-E52C-481E-8FEE-7C1585D39346}" srcOrd="1" destOrd="0" presId="urn:microsoft.com/office/officeart/2018/2/layout/IconVerticalSolidList"/>
    <dgm:cxn modelId="{0EDF7307-E74D-4B9B-B267-A96C82D978F8}" type="presParOf" srcId="{CF329AD9-F670-4744-B3CA-F109903E046E}" destId="{C44B610F-005D-41C4-9C67-223BA881CC4F}" srcOrd="2" destOrd="0" presId="urn:microsoft.com/office/officeart/2018/2/layout/IconVerticalSolidList"/>
    <dgm:cxn modelId="{2A089F68-3C56-4FCC-9700-ECF14903158D}" type="presParOf" srcId="{CF329AD9-F670-4744-B3CA-F109903E046E}" destId="{2E7FFA5D-FA70-48B6-93A6-7ADBB3C41282}" srcOrd="3" destOrd="0" presId="urn:microsoft.com/office/officeart/2018/2/layout/IconVerticalSolidList"/>
    <dgm:cxn modelId="{AEE0D132-BB96-4484-95EF-3A1B85759509}" type="presParOf" srcId="{4DC160EC-592E-4C51-80B5-D61D26E4DC53}" destId="{644B25A1-579E-4A91-AA47-228D9502456D}" srcOrd="1" destOrd="0" presId="urn:microsoft.com/office/officeart/2018/2/layout/IconVerticalSolidList"/>
    <dgm:cxn modelId="{6996C1E3-645B-400F-A4F8-0A0E06F20981}" type="presParOf" srcId="{4DC160EC-592E-4C51-80B5-D61D26E4DC53}" destId="{EE122FCE-F700-452F-AF68-7EFCA598D24C}" srcOrd="2" destOrd="0" presId="urn:microsoft.com/office/officeart/2018/2/layout/IconVerticalSolidList"/>
    <dgm:cxn modelId="{50678AD5-C8AB-48D3-A018-049477AEDB15}" type="presParOf" srcId="{EE122FCE-F700-452F-AF68-7EFCA598D24C}" destId="{E5721253-562A-40D9-8017-AA878D1920F9}" srcOrd="0" destOrd="0" presId="urn:microsoft.com/office/officeart/2018/2/layout/IconVerticalSolidList"/>
    <dgm:cxn modelId="{21BF9B24-9F56-44E0-B160-7F08C41F171C}" type="presParOf" srcId="{EE122FCE-F700-452F-AF68-7EFCA598D24C}" destId="{F4F0EACA-77F1-4C3F-BCD7-EF614D05F242}" srcOrd="1" destOrd="0" presId="urn:microsoft.com/office/officeart/2018/2/layout/IconVerticalSolidList"/>
    <dgm:cxn modelId="{D7E2A875-88F0-46F1-B157-458F724B3CC9}" type="presParOf" srcId="{EE122FCE-F700-452F-AF68-7EFCA598D24C}" destId="{D4440992-7827-4AE4-B2EE-4457109AA5C1}" srcOrd="2" destOrd="0" presId="urn:microsoft.com/office/officeart/2018/2/layout/IconVerticalSolidList"/>
    <dgm:cxn modelId="{64C39E82-2437-4EBC-843B-CD8D9F2DF342}" type="presParOf" srcId="{EE122FCE-F700-452F-AF68-7EFCA598D24C}" destId="{1B0340AD-704F-4D54-BF91-85D32642036D}" srcOrd="3" destOrd="0" presId="urn:microsoft.com/office/officeart/2018/2/layout/IconVerticalSolidList"/>
    <dgm:cxn modelId="{B637B181-FAA2-4625-A685-A02043149946}" type="presParOf" srcId="{4DC160EC-592E-4C51-80B5-D61D26E4DC53}" destId="{20CF6C34-69EE-4676-8CD9-081C5450E928}" srcOrd="3" destOrd="0" presId="urn:microsoft.com/office/officeart/2018/2/layout/IconVerticalSolidList"/>
    <dgm:cxn modelId="{DF472717-08E6-455B-8190-1FFF3AEE47A7}" type="presParOf" srcId="{4DC160EC-592E-4C51-80B5-D61D26E4DC53}" destId="{F202F920-F4AF-4FE4-A041-00BDC1AEE109}" srcOrd="4" destOrd="0" presId="urn:microsoft.com/office/officeart/2018/2/layout/IconVerticalSolidList"/>
    <dgm:cxn modelId="{E451EF6D-2D61-4F8F-8943-7C9513D77069}" type="presParOf" srcId="{F202F920-F4AF-4FE4-A041-00BDC1AEE109}" destId="{033E1390-AD99-4D0A-A1E5-CDCE6CAE6CDF}" srcOrd="0" destOrd="0" presId="urn:microsoft.com/office/officeart/2018/2/layout/IconVerticalSolidList"/>
    <dgm:cxn modelId="{67305D17-5721-43B1-81E3-CB42ACB3A260}" type="presParOf" srcId="{F202F920-F4AF-4FE4-A041-00BDC1AEE109}" destId="{8A268E45-65B0-45E0-AA66-AB243AFE155C}" srcOrd="1" destOrd="0" presId="urn:microsoft.com/office/officeart/2018/2/layout/IconVerticalSolidList"/>
    <dgm:cxn modelId="{D8E62E93-6747-460B-8C57-404C7BAF71AC}" type="presParOf" srcId="{F202F920-F4AF-4FE4-A041-00BDC1AEE109}" destId="{F2DB0447-33A3-40F7-A9B4-35E52418F8AA}" srcOrd="2" destOrd="0" presId="urn:microsoft.com/office/officeart/2018/2/layout/IconVerticalSolidList"/>
    <dgm:cxn modelId="{7952F6CC-85D8-40D6-9361-2D34B0B596D4}" type="presParOf" srcId="{F202F920-F4AF-4FE4-A041-00BDC1AEE109}" destId="{7D9678F1-1BE3-4268-92E6-46ED59E109F1}" srcOrd="3" destOrd="0" presId="urn:microsoft.com/office/officeart/2018/2/layout/IconVerticalSolidList"/>
    <dgm:cxn modelId="{0D424470-6019-44C6-BE74-CDF084B10C20}" type="presParOf" srcId="{4DC160EC-592E-4C51-80B5-D61D26E4DC53}" destId="{F2B698E3-D636-4AEF-A8CD-C193F1B6D8B3}" srcOrd="5" destOrd="0" presId="urn:microsoft.com/office/officeart/2018/2/layout/IconVerticalSolidList"/>
    <dgm:cxn modelId="{C83087FF-71FA-4D8D-B765-B17FF4C2821D}" type="presParOf" srcId="{4DC160EC-592E-4C51-80B5-D61D26E4DC53}" destId="{5237A7F9-451E-4EB9-A46D-075D598711FF}" srcOrd="6" destOrd="0" presId="urn:microsoft.com/office/officeart/2018/2/layout/IconVerticalSolidList"/>
    <dgm:cxn modelId="{7BD686C2-6153-44F0-B376-D6C0A13E8AE3}" type="presParOf" srcId="{5237A7F9-451E-4EB9-A46D-075D598711FF}" destId="{9CD86191-08DE-439E-801C-E13D1A3A6D45}" srcOrd="0" destOrd="0" presId="urn:microsoft.com/office/officeart/2018/2/layout/IconVerticalSolidList"/>
    <dgm:cxn modelId="{9FA195DC-B160-4A31-B44F-10E747FF8642}" type="presParOf" srcId="{5237A7F9-451E-4EB9-A46D-075D598711FF}" destId="{23DC0E66-0F45-4165-A0EC-E627F81AE483}" srcOrd="1" destOrd="0" presId="urn:microsoft.com/office/officeart/2018/2/layout/IconVerticalSolidList"/>
    <dgm:cxn modelId="{86E2E746-2F8B-426C-86F1-2BCFEB989973}" type="presParOf" srcId="{5237A7F9-451E-4EB9-A46D-075D598711FF}" destId="{97578376-91E9-43D0-B8B5-0FFF71F3B459}" srcOrd="2" destOrd="0" presId="urn:microsoft.com/office/officeart/2018/2/layout/IconVerticalSolidList"/>
    <dgm:cxn modelId="{3DDEAC79-1C99-4BA6-8BB1-D9CAB036543D}" type="presParOf" srcId="{5237A7F9-451E-4EB9-A46D-075D598711FF}" destId="{ED9506AE-5C26-475B-89EA-61BB0848927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5B4615C-BEB5-4B3B-BB73-7636CE5CC9AE}"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ECD9C0A7-1FCB-4785-8E86-700A1173DFD0}">
      <dgm:prSet/>
      <dgm:spPr/>
      <dgm:t>
        <a:bodyPr/>
        <a:lstStyle/>
        <a:p>
          <a:r>
            <a:rPr lang="en-US"/>
            <a:t>As mentioned in the previous section, unsupervised learning has no target variable to predict, instead the dataset is clustered into natural groupings. </a:t>
          </a:r>
        </a:p>
      </dgm:t>
    </dgm:pt>
    <dgm:pt modelId="{0AE4DD5D-4353-45C6-A514-CA6579242FB3}" type="parTrans" cxnId="{EB4B8C7D-8EF1-4849-96EB-D30AAB646F7F}">
      <dgm:prSet/>
      <dgm:spPr/>
      <dgm:t>
        <a:bodyPr/>
        <a:lstStyle/>
        <a:p>
          <a:endParaRPr lang="en-US"/>
        </a:p>
      </dgm:t>
    </dgm:pt>
    <dgm:pt modelId="{4547EDAA-BEC1-4D71-9C79-11CF0B9FE762}" type="sibTrans" cxnId="{EB4B8C7D-8EF1-4849-96EB-D30AAB646F7F}">
      <dgm:prSet/>
      <dgm:spPr/>
      <dgm:t>
        <a:bodyPr/>
        <a:lstStyle/>
        <a:p>
          <a:endParaRPr lang="en-US"/>
        </a:p>
      </dgm:t>
    </dgm:pt>
    <dgm:pt modelId="{3D30505E-5893-462B-BBC2-99929F9CD701}">
      <dgm:prSet/>
      <dgm:spPr/>
      <dgm:t>
        <a:bodyPr/>
        <a:lstStyle/>
        <a:p>
          <a:r>
            <a:rPr lang="en-US"/>
            <a:t>Two of the most popular unsupervised modeling methods are clustering and association rules. </a:t>
          </a:r>
        </a:p>
      </dgm:t>
    </dgm:pt>
    <dgm:pt modelId="{2C16E956-9A10-4351-8C1A-661317F3403F}" type="parTrans" cxnId="{2D52DEAF-35C9-4727-B625-32E3BAB7F9D1}">
      <dgm:prSet/>
      <dgm:spPr/>
      <dgm:t>
        <a:bodyPr/>
        <a:lstStyle/>
        <a:p>
          <a:endParaRPr lang="en-US"/>
        </a:p>
      </dgm:t>
    </dgm:pt>
    <dgm:pt modelId="{91C9851C-49C4-44C5-81B1-2DA0D56A80C2}" type="sibTrans" cxnId="{2D52DEAF-35C9-4727-B625-32E3BAB7F9D1}">
      <dgm:prSet/>
      <dgm:spPr/>
      <dgm:t>
        <a:bodyPr/>
        <a:lstStyle/>
        <a:p>
          <a:endParaRPr lang="en-US"/>
        </a:p>
      </dgm:t>
    </dgm:pt>
    <dgm:pt modelId="{EC31BDD7-1622-43F9-8A9A-A980D5BF194F}">
      <dgm:prSet/>
      <dgm:spPr/>
      <dgm:t>
        <a:bodyPr/>
        <a:lstStyle/>
        <a:p>
          <a:r>
            <a:rPr lang="en-US"/>
            <a:t>Cluster analysis forms groups or clusters of similar records. The purpose is to characterize these clusters in ways that are useful for analysis. </a:t>
          </a:r>
        </a:p>
      </dgm:t>
    </dgm:pt>
    <dgm:pt modelId="{97D3C5E5-5461-4A1E-A816-CAEC5F7CB631}" type="parTrans" cxnId="{0B5D555A-587C-45C3-9EF5-F770E632F3C0}">
      <dgm:prSet/>
      <dgm:spPr/>
      <dgm:t>
        <a:bodyPr/>
        <a:lstStyle/>
        <a:p>
          <a:endParaRPr lang="en-US"/>
        </a:p>
      </dgm:t>
    </dgm:pt>
    <dgm:pt modelId="{4250AACD-D912-4773-BAEC-1D9D41DDE7DD}" type="sibTrans" cxnId="{0B5D555A-587C-45C3-9EF5-F770E632F3C0}">
      <dgm:prSet/>
      <dgm:spPr/>
      <dgm:t>
        <a:bodyPr/>
        <a:lstStyle/>
        <a:p>
          <a:endParaRPr lang="en-US"/>
        </a:p>
      </dgm:t>
    </dgm:pt>
    <dgm:pt modelId="{ED8B4622-EF46-4CB7-9A10-0D8F01D00243}" type="pres">
      <dgm:prSet presAssocID="{D5B4615C-BEB5-4B3B-BB73-7636CE5CC9AE}" presName="linear" presStyleCnt="0">
        <dgm:presLayoutVars>
          <dgm:animLvl val="lvl"/>
          <dgm:resizeHandles val="exact"/>
        </dgm:presLayoutVars>
      </dgm:prSet>
      <dgm:spPr/>
      <dgm:t>
        <a:bodyPr/>
        <a:lstStyle/>
        <a:p>
          <a:endParaRPr lang="en-US"/>
        </a:p>
      </dgm:t>
    </dgm:pt>
    <dgm:pt modelId="{2E7E50F9-E431-4593-8CE3-B4F37B69D1A3}" type="pres">
      <dgm:prSet presAssocID="{ECD9C0A7-1FCB-4785-8E86-700A1173DFD0}" presName="parentText" presStyleLbl="node1" presStyleIdx="0" presStyleCnt="3">
        <dgm:presLayoutVars>
          <dgm:chMax val="0"/>
          <dgm:bulletEnabled val="1"/>
        </dgm:presLayoutVars>
      </dgm:prSet>
      <dgm:spPr/>
      <dgm:t>
        <a:bodyPr/>
        <a:lstStyle/>
        <a:p>
          <a:endParaRPr lang="en-US"/>
        </a:p>
      </dgm:t>
    </dgm:pt>
    <dgm:pt modelId="{B857383F-7EE2-42D6-B9C5-35E81ADF0CD8}" type="pres">
      <dgm:prSet presAssocID="{4547EDAA-BEC1-4D71-9C79-11CF0B9FE762}" presName="spacer" presStyleCnt="0"/>
      <dgm:spPr/>
    </dgm:pt>
    <dgm:pt modelId="{7147F4AE-1763-4A7F-A0FA-207B62F70AE5}" type="pres">
      <dgm:prSet presAssocID="{3D30505E-5893-462B-BBC2-99929F9CD701}" presName="parentText" presStyleLbl="node1" presStyleIdx="1" presStyleCnt="3">
        <dgm:presLayoutVars>
          <dgm:chMax val="0"/>
          <dgm:bulletEnabled val="1"/>
        </dgm:presLayoutVars>
      </dgm:prSet>
      <dgm:spPr/>
      <dgm:t>
        <a:bodyPr/>
        <a:lstStyle/>
        <a:p>
          <a:endParaRPr lang="en-US"/>
        </a:p>
      </dgm:t>
    </dgm:pt>
    <dgm:pt modelId="{2AE6B0C3-234E-48AD-83D4-C634047A6372}" type="pres">
      <dgm:prSet presAssocID="{91C9851C-49C4-44C5-81B1-2DA0D56A80C2}" presName="spacer" presStyleCnt="0"/>
      <dgm:spPr/>
    </dgm:pt>
    <dgm:pt modelId="{D4ECC71A-9AE6-4011-AA82-7E43AEAE9D8C}" type="pres">
      <dgm:prSet presAssocID="{EC31BDD7-1622-43F9-8A9A-A980D5BF194F}" presName="parentText" presStyleLbl="node1" presStyleIdx="2" presStyleCnt="3">
        <dgm:presLayoutVars>
          <dgm:chMax val="0"/>
          <dgm:bulletEnabled val="1"/>
        </dgm:presLayoutVars>
      </dgm:prSet>
      <dgm:spPr/>
      <dgm:t>
        <a:bodyPr/>
        <a:lstStyle/>
        <a:p>
          <a:endParaRPr lang="en-US"/>
        </a:p>
      </dgm:t>
    </dgm:pt>
  </dgm:ptLst>
  <dgm:cxnLst>
    <dgm:cxn modelId="{EEB55FFC-68E3-4F48-8D93-374921B7D790}" type="presOf" srcId="{D5B4615C-BEB5-4B3B-BB73-7636CE5CC9AE}" destId="{ED8B4622-EF46-4CB7-9A10-0D8F01D00243}" srcOrd="0" destOrd="0" presId="urn:microsoft.com/office/officeart/2005/8/layout/vList2"/>
    <dgm:cxn modelId="{05BBD49A-097B-4100-9B27-4288A1B0DC0C}" type="presOf" srcId="{3D30505E-5893-462B-BBC2-99929F9CD701}" destId="{7147F4AE-1763-4A7F-A0FA-207B62F70AE5}" srcOrd="0" destOrd="0" presId="urn:microsoft.com/office/officeart/2005/8/layout/vList2"/>
    <dgm:cxn modelId="{ACC89807-85BD-4A22-B3C9-B5C683FC4321}" type="presOf" srcId="{ECD9C0A7-1FCB-4785-8E86-700A1173DFD0}" destId="{2E7E50F9-E431-4593-8CE3-B4F37B69D1A3}" srcOrd="0" destOrd="0" presId="urn:microsoft.com/office/officeart/2005/8/layout/vList2"/>
    <dgm:cxn modelId="{F43990BE-29D9-4066-A8D2-E000138689F0}" type="presOf" srcId="{EC31BDD7-1622-43F9-8A9A-A980D5BF194F}" destId="{D4ECC71A-9AE6-4011-AA82-7E43AEAE9D8C}" srcOrd="0" destOrd="0" presId="urn:microsoft.com/office/officeart/2005/8/layout/vList2"/>
    <dgm:cxn modelId="{0B5D555A-587C-45C3-9EF5-F770E632F3C0}" srcId="{D5B4615C-BEB5-4B3B-BB73-7636CE5CC9AE}" destId="{EC31BDD7-1622-43F9-8A9A-A980D5BF194F}" srcOrd="2" destOrd="0" parTransId="{97D3C5E5-5461-4A1E-A816-CAEC5F7CB631}" sibTransId="{4250AACD-D912-4773-BAEC-1D9D41DDE7DD}"/>
    <dgm:cxn modelId="{2D52DEAF-35C9-4727-B625-32E3BAB7F9D1}" srcId="{D5B4615C-BEB5-4B3B-BB73-7636CE5CC9AE}" destId="{3D30505E-5893-462B-BBC2-99929F9CD701}" srcOrd="1" destOrd="0" parTransId="{2C16E956-9A10-4351-8C1A-661317F3403F}" sibTransId="{91C9851C-49C4-44C5-81B1-2DA0D56A80C2}"/>
    <dgm:cxn modelId="{EB4B8C7D-8EF1-4849-96EB-D30AAB646F7F}" srcId="{D5B4615C-BEB5-4B3B-BB73-7636CE5CC9AE}" destId="{ECD9C0A7-1FCB-4785-8E86-700A1173DFD0}" srcOrd="0" destOrd="0" parTransId="{0AE4DD5D-4353-45C6-A514-CA6579242FB3}" sibTransId="{4547EDAA-BEC1-4D71-9C79-11CF0B9FE762}"/>
    <dgm:cxn modelId="{B56CC10F-C3C9-4A0F-AD63-CEC7CCE3ABF7}" type="presParOf" srcId="{ED8B4622-EF46-4CB7-9A10-0D8F01D00243}" destId="{2E7E50F9-E431-4593-8CE3-B4F37B69D1A3}" srcOrd="0" destOrd="0" presId="urn:microsoft.com/office/officeart/2005/8/layout/vList2"/>
    <dgm:cxn modelId="{F433A08C-D0D1-4418-9831-590DCB6FE84D}" type="presParOf" srcId="{ED8B4622-EF46-4CB7-9A10-0D8F01D00243}" destId="{B857383F-7EE2-42D6-B9C5-35E81ADF0CD8}" srcOrd="1" destOrd="0" presId="urn:microsoft.com/office/officeart/2005/8/layout/vList2"/>
    <dgm:cxn modelId="{D91AE946-E22E-425D-A3A8-0BBEB5E5D661}" type="presParOf" srcId="{ED8B4622-EF46-4CB7-9A10-0D8F01D00243}" destId="{7147F4AE-1763-4A7F-A0FA-207B62F70AE5}" srcOrd="2" destOrd="0" presId="urn:microsoft.com/office/officeart/2005/8/layout/vList2"/>
    <dgm:cxn modelId="{E34CFEC5-1BF5-4B4B-8510-C8E8F6ECCBAA}" type="presParOf" srcId="{ED8B4622-EF46-4CB7-9A10-0D8F01D00243}" destId="{2AE6B0C3-234E-48AD-83D4-C634047A6372}" srcOrd="3" destOrd="0" presId="urn:microsoft.com/office/officeart/2005/8/layout/vList2"/>
    <dgm:cxn modelId="{42D492BF-0A3A-480F-8A6B-7803106533FB}" type="presParOf" srcId="{ED8B4622-EF46-4CB7-9A10-0D8F01D00243}" destId="{D4ECC71A-9AE6-4011-AA82-7E43AEAE9D8C}"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D670A073-51D6-43DE-AFE0-CCC657880F88}"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ABAE73F1-FB03-4597-A290-26353AA98440}">
      <dgm:prSet/>
      <dgm:spPr/>
      <dgm:t>
        <a:bodyPr/>
        <a:lstStyle/>
        <a:p>
          <a:r>
            <a:rPr lang="en-US"/>
            <a:t>The K-Means method is the most popular and simplest clustering algorithm. </a:t>
          </a:r>
        </a:p>
      </dgm:t>
    </dgm:pt>
    <dgm:pt modelId="{C1976106-2DB5-447C-A089-F22D54358F93}" type="parTrans" cxnId="{350E6AA0-5689-4F04-B1CF-8E4DECE0E1A8}">
      <dgm:prSet/>
      <dgm:spPr/>
      <dgm:t>
        <a:bodyPr/>
        <a:lstStyle/>
        <a:p>
          <a:endParaRPr lang="en-US"/>
        </a:p>
      </dgm:t>
    </dgm:pt>
    <dgm:pt modelId="{36118E23-AEC8-4DC8-8FA9-1E0977811481}" type="sibTrans" cxnId="{350E6AA0-5689-4F04-B1CF-8E4DECE0E1A8}">
      <dgm:prSet/>
      <dgm:spPr/>
      <dgm:t>
        <a:bodyPr/>
        <a:lstStyle/>
        <a:p>
          <a:endParaRPr lang="en-US"/>
        </a:p>
      </dgm:t>
    </dgm:pt>
    <dgm:pt modelId="{F8BC77C6-5D5F-4104-9769-6B647C9A5502}">
      <dgm:prSet/>
      <dgm:spPr/>
      <dgm:t>
        <a:bodyPr/>
        <a:lstStyle/>
        <a:p>
          <a:r>
            <a:rPr lang="en-US"/>
            <a:t>This method is based on the theory of minimizing the least squared distance from the center points of the clusters, the centroid. </a:t>
          </a:r>
        </a:p>
      </dgm:t>
    </dgm:pt>
    <dgm:pt modelId="{912156E7-8B0F-43D7-B161-E96951864FB7}" type="parTrans" cxnId="{97C4223A-CCAF-4A5E-860D-A2EF7A266F2B}">
      <dgm:prSet/>
      <dgm:spPr/>
      <dgm:t>
        <a:bodyPr/>
        <a:lstStyle/>
        <a:p>
          <a:endParaRPr lang="en-US"/>
        </a:p>
      </dgm:t>
    </dgm:pt>
    <dgm:pt modelId="{5CBAF7DE-E35F-4161-82ED-BBA407C4B1E1}" type="sibTrans" cxnId="{97C4223A-CCAF-4A5E-860D-A2EF7A266F2B}">
      <dgm:prSet/>
      <dgm:spPr/>
      <dgm:t>
        <a:bodyPr/>
        <a:lstStyle/>
        <a:p>
          <a:endParaRPr lang="en-US"/>
        </a:p>
      </dgm:t>
    </dgm:pt>
    <dgm:pt modelId="{EFC0355A-E8EB-484C-8537-5AA0BEBFF157}">
      <dgm:prSet/>
      <dgm:spPr/>
      <dgm:t>
        <a:bodyPr/>
        <a:lstStyle/>
        <a:p>
          <a:r>
            <a:rPr lang="en-US"/>
            <a:t>It accomplishes this by comparing the averages (means) of the variables to form the clusters.</a:t>
          </a:r>
        </a:p>
      </dgm:t>
    </dgm:pt>
    <dgm:pt modelId="{AE8A845A-28AD-4056-B877-4AA223F3F7A9}" type="parTrans" cxnId="{B4A145AB-BCB6-4890-AB72-3E80CF4C71D7}">
      <dgm:prSet/>
      <dgm:spPr/>
      <dgm:t>
        <a:bodyPr/>
        <a:lstStyle/>
        <a:p>
          <a:endParaRPr lang="en-US"/>
        </a:p>
      </dgm:t>
    </dgm:pt>
    <dgm:pt modelId="{3ABB9C4B-C276-423B-9690-C7BB581AAC08}" type="sibTrans" cxnId="{B4A145AB-BCB6-4890-AB72-3E80CF4C71D7}">
      <dgm:prSet/>
      <dgm:spPr/>
      <dgm:t>
        <a:bodyPr/>
        <a:lstStyle/>
        <a:p>
          <a:endParaRPr lang="en-US"/>
        </a:p>
      </dgm:t>
    </dgm:pt>
    <dgm:pt modelId="{02BF1186-F7D8-4B29-94C3-FAB7864D9AFF}">
      <dgm:prSet/>
      <dgm:spPr/>
      <dgm:t>
        <a:bodyPr/>
        <a:lstStyle/>
        <a:p>
          <a:r>
            <a:rPr lang="en-US"/>
            <a:t>K-Means clustering is often used for customer segmentation and anomaly detection. Our case study will utilize anomaly detection to find outliers in our data.</a:t>
          </a:r>
        </a:p>
      </dgm:t>
    </dgm:pt>
    <dgm:pt modelId="{B3793C42-121A-45DE-B1E8-797E289BACFA}" type="parTrans" cxnId="{24AE3999-0404-41E6-99E8-29FCC5BE8EA0}">
      <dgm:prSet/>
      <dgm:spPr/>
      <dgm:t>
        <a:bodyPr/>
        <a:lstStyle/>
        <a:p>
          <a:endParaRPr lang="en-US"/>
        </a:p>
      </dgm:t>
    </dgm:pt>
    <dgm:pt modelId="{23E4F176-9BCC-4938-A328-FDB7CAE75654}" type="sibTrans" cxnId="{24AE3999-0404-41E6-99E8-29FCC5BE8EA0}">
      <dgm:prSet/>
      <dgm:spPr/>
      <dgm:t>
        <a:bodyPr/>
        <a:lstStyle/>
        <a:p>
          <a:endParaRPr lang="en-US"/>
        </a:p>
      </dgm:t>
    </dgm:pt>
    <dgm:pt modelId="{16B447BE-2EDA-4349-A0B0-7918FB1AA232}">
      <dgm:prSet/>
      <dgm:spPr/>
      <dgm:t>
        <a:bodyPr/>
        <a:lstStyle/>
        <a:p>
          <a:r>
            <a:rPr lang="en-US"/>
            <a:t>K-means works  best with numeric inputs but categorical variables can be converted with dummy variables if necessary.</a:t>
          </a:r>
        </a:p>
      </dgm:t>
    </dgm:pt>
    <dgm:pt modelId="{842DB031-B3AA-450B-8888-BBBB28130AC0}" type="parTrans" cxnId="{D011D2EA-054C-4B50-8675-2FE142E7D7A7}">
      <dgm:prSet/>
      <dgm:spPr/>
      <dgm:t>
        <a:bodyPr/>
        <a:lstStyle/>
        <a:p>
          <a:endParaRPr lang="en-US"/>
        </a:p>
      </dgm:t>
    </dgm:pt>
    <dgm:pt modelId="{213483C1-35C2-4BDA-B0B8-ED5B7614098B}" type="sibTrans" cxnId="{D011D2EA-054C-4B50-8675-2FE142E7D7A7}">
      <dgm:prSet/>
      <dgm:spPr/>
      <dgm:t>
        <a:bodyPr/>
        <a:lstStyle/>
        <a:p>
          <a:endParaRPr lang="en-US"/>
        </a:p>
      </dgm:t>
    </dgm:pt>
    <dgm:pt modelId="{056E2DD9-F44E-4549-BADC-41E0835B68CD}" type="pres">
      <dgm:prSet presAssocID="{D670A073-51D6-43DE-AFE0-CCC657880F88}" presName="linear" presStyleCnt="0">
        <dgm:presLayoutVars>
          <dgm:animLvl val="lvl"/>
          <dgm:resizeHandles val="exact"/>
        </dgm:presLayoutVars>
      </dgm:prSet>
      <dgm:spPr/>
      <dgm:t>
        <a:bodyPr/>
        <a:lstStyle/>
        <a:p>
          <a:endParaRPr lang="en-US"/>
        </a:p>
      </dgm:t>
    </dgm:pt>
    <dgm:pt modelId="{A3D51764-92A0-451A-82D7-69569FFFDD9A}" type="pres">
      <dgm:prSet presAssocID="{ABAE73F1-FB03-4597-A290-26353AA98440}" presName="parentText" presStyleLbl="node1" presStyleIdx="0" presStyleCnt="5">
        <dgm:presLayoutVars>
          <dgm:chMax val="0"/>
          <dgm:bulletEnabled val="1"/>
        </dgm:presLayoutVars>
      </dgm:prSet>
      <dgm:spPr/>
      <dgm:t>
        <a:bodyPr/>
        <a:lstStyle/>
        <a:p>
          <a:endParaRPr lang="en-US"/>
        </a:p>
      </dgm:t>
    </dgm:pt>
    <dgm:pt modelId="{9DD1390A-281A-48B0-AC18-F63D1D269429}" type="pres">
      <dgm:prSet presAssocID="{36118E23-AEC8-4DC8-8FA9-1E0977811481}" presName="spacer" presStyleCnt="0"/>
      <dgm:spPr/>
    </dgm:pt>
    <dgm:pt modelId="{F2EEF83C-C4D9-44D3-A453-0F30469C8356}" type="pres">
      <dgm:prSet presAssocID="{F8BC77C6-5D5F-4104-9769-6B647C9A5502}" presName="parentText" presStyleLbl="node1" presStyleIdx="1" presStyleCnt="5">
        <dgm:presLayoutVars>
          <dgm:chMax val="0"/>
          <dgm:bulletEnabled val="1"/>
        </dgm:presLayoutVars>
      </dgm:prSet>
      <dgm:spPr/>
      <dgm:t>
        <a:bodyPr/>
        <a:lstStyle/>
        <a:p>
          <a:endParaRPr lang="en-US"/>
        </a:p>
      </dgm:t>
    </dgm:pt>
    <dgm:pt modelId="{37C9B2AD-CC83-44CB-8800-F4814CA72D84}" type="pres">
      <dgm:prSet presAssocID="{5CBAF7DE-E35F-4161-82ED-BBA407C4B1E1}" presName="spacer" presStyleCnt="0"/>
      <dgm:spPr/>
    </dgm:pt>
    <dgm:pt modelId="{93533101-8AE7-4932-B066-0B2874B50E45}" type="pres">
      <dgm:prSet presAssocID="{EFC0355A-E8EB-484C-8537-5AA0BEBFF157}" presName="parentText" presStyleLbl="node1" presStyleIdx="2" presStyleCnt="5">
        <dgm:presLayoutVars>
          <dgm:chMax val="0"/>
          <dgm:bulletEnabled val="1"/>
        </dgm:presLayoutVars>
      </dgm:prSet>
      <dgm:spPr/>
      <dgm:t>
        <a:bodyPr/>
        <a:lstStyle/>
        <a:p>
          <a:endParaRPr lang="en-US"/>
        </a:p>
      </dgm:t>
    </dgm:pt>
    <dgm:pt modelId="{6289DD94-5B04-4CAA-95A0-15C64BD252FF}" type="pres">
      <dgm:prSet presAssocID="{3ABB9C4B-C276-423B-9690-C7BB581AAC08}" presName="spacer" presStyleCnt="0"/>
      <dgm:spPr/>
    </dgm:pt>
    <dgm:pt modelId="{BBCF4D79-F50B-47BB-9BA8-EB4368E01BAE}" type="pres">
      <dgm:prSet presAssocID="{02BF1186-F7D8-4B29-94C3-FAB7864D9AFF}" presName="parentText" presStyleLbl="node1" presStyleIdx="3" presStyleCnt="5">
        <dgm:presLayoutVars>
          <dgm:chMax val="0"/>
          <dgm:bulletEnabled val="1"/>
        </dgm:presLayoutVars>
      </dgm:prSet>
      <dgm:spPr/>
      <dgm:t>
        <a:bodyPr/>
        <a:lstStyle/>
        <a:p>
          <a:endParaRPr lang="en-US"/>
        </a:p>
      </dgm:t>
    </dgm:pt>
    <dgm:pt modelId="{A6BB177B-D343-4485-85DC-595EBB266F08}" type="pres">
      <dgm:prSet presAssocID="{23E4F176-9BCC-4938-A328-FDB7CAE75654}" presName="spacer" presStyleCnt="0"/>
      <dgm:spPr/>
    </dgm:pt>
    <dgm:pt modelId="{04F9E5D6-97E4-4530-96C8-CD5A3C6B97F8}" type="pres">
      <dgm:prSet presAssocID="{16B447BE-2EDA-4349-A0B0-7918FB1AA232}" presName="parentText" presStyleLbl="node1" presStyleIdx="4" presStyleCnt="5">
        <dgm:presLayoutVars>
          <dgm:chMax val="0"/>
          <dgm:bulletEnabled val="1"/>
        </dgm:presLayoutVars>
      </dgm:prSet>
      <dgm:spPr/>
      <dgm:t>
        <a:bodyPr/>
        <a:lstStyle/>
        <a:p>
          <a:endParaRPr lang="en-US"/>
        </a:p>
      </dgm:t>
    </dgm:pt>
  </dgm:ptLst>
  <dgm:cxnLst>
    <dgm:cxn modelId="{DCE9CB24-986E-4719-91FB-7BEEB9258160}" type="presOf" srcId="{F8BC77C6-5D5F-4104-9769-6B647C9A5502}" destId="{F2EEF83C-C4D9-44D3-A453-0F30469C8356}" srcOrd="0" destOrd="0" presId="urn:microsoft.com/office/officeart/2005/8/layout/vList2"/>
    <dgm:cxn modelId="{350E6AA0-5689-4F04-B1CF-8E4DECE0E1A8}" srcId="{D670A073-51D6-43DE-AFE0-CCC657880F88}" destId="{ABAE73F1-FB03-4597-A290-26353AA98440}" srcOrd="0" destOrd="0" parTransId="{C1976106-2DB5-447C-A089-F22D54358F93}" sibTransId="{36118E23-AEC8-4DC8-8FA9-1E0977811481}"/>
    <dgm:cxn modelId="{33F51655-FF50-4DA7-9B39-CF60A541E6BD}" type="presOf" srcId="{16B447BE-2EDA-4349-A0B0-7918FB1AA232}" destId="{04F9E5D6-97E4-4530-96C8-CD5A3C6B97F8}" srcOrd="0" destOrd="0" presId="urn:microsoft.com/office/officeart/2005/8/layout/vList2"/>
    <dgm:cxn modelId="{B4A145AB-BCB6-4890-AB72-3E80CF4C71D7}" srcId="{D670A073-51D6-43DE-AFE0-CCC657880F88}" destId="{EFC0355A-E8EB-484C-8537-5AA0BEBFF157}" srcOrd="2" destOrd="0" parTransId="{AE8A845A-28AD-4056-B877-4AA223F3F7A9}" sibTransId="{3ABB9C4B-C276-423B-9690-C7BB581AAC08}"/>
    <dgm:cxn modelId="{E570FC5E-58EC-49DD-837B-20A6140FD9F7}" type="presOf" srcId="{ABAE73F1-FB03-4597-A290-26353AA98440}" destId="{A3D51764-92A0-451A-82D7-69569FFFDD9A}" srcOrd="0" destOrd="0" presId="urn:microsoft.com/office/officeart/2005/8/layout/vList2"/>
    <dgm:cxn modelId="{24AE3999-0404-41E6-99E8-29FCC5BE8EA0}" srcId="{D670A073-51D6-43DE-AFE0-CCC657880F88}" destId="{02BF1186-F7D8-4B29-94C3-FAB7864D9AFF}" srcOrd="3" destOrd="0" parTransId="{B3793C42-121A-45DE-B1E8-797E289BACFA}" sibTransId="{23E4F176-9BCC-4938-A328-FDB7CAE75654}"/>
    <dgm:cxn modelId="{D011D2EA-054C-4B50-8675-2FE142E7D7A7}" srcId="{D670A073-51D6-43DE-AFE0-CCC657880F88}" destId="{16B447BE-2EDA-4349-A0B0-7918FB1AA232}" srcOrd="4" destOrd="0" parTransId="{842DB031-B3AA-450B-8888-BBBB28130AC0}" sibTransId="{213483C1-35C2-4BDA-B0B8-ED5B7614098B}"/>
    <dgm:cxn modelId="{189C8D33-6FE8-447A-866C-1A351032AA9E}" type="presOf" srcId="{02BF1186-F7D8-4B29-94C3-FAB7864D9AFF}" destId="{BBCF4D79-F50B-47BB-9BA8-EB4368E01BAE}" srcOrd="0" destOrd="0" presId="urn:microsoft.com/office/officeart/2005/8/layout/vList2"/>
    <dgm:cxn modelId="{EBDDCE72-EDD1-499D-871F-74C36595DCFB}" type="presOf" srcId="{D670A073-51D6-43DE-AFE0-CCC657880F88}" destId="{056E2DD9-F44E-4549-BADC-41E0835B68CD}" srcOrd="0" destOrd="0" presId="urn:microsoft.com/office/officeart/2005/8/layout/vList2"/>
    <dgm:cxn modelId="{97C4223A-CCAF-4A5E-860D-A2EF7A266F2B}" srcId="{D670A073-51D6-43DE-AFE0-CCC657880F88}" destId="{F8BC77C6-5D5F-4104-9769-6B647C9A5502}" srcOrd="1" destOrd="0" parTransId="{912156E7-8B0F-43D7-B161-E96951864FB7}" sibTransId="{5CBAF7DE-E35F-4161-82ED-BBA407C4B1E1}"/>
    <dgm:cxn modelId="{BC33E1F3-2635-4F96-B2D5-B02377025CAD}" type="presOf" srcId="{EFC0355A-E8EB-484C-8537-5AA0BEBFF157}" destId="{93533101-8AE7-4932-B066-0B2874B50E45}" srcOrd="0" destOrd="0" presId="urn:microsoft.com/office/officeart/2005/8/layout/vList2"/>
    <dgm:cxn modelId="{D521EA4C-2E6C-431E-BF5D-9CFCA8A3CC94}" type="presParOf" srcId="{056E2DD9-F44E-4549-BADC-41E0835B68CD}" destId="{A3D51764-92A0-451A-82D7-69569FFFDD9A}" srcOrd="0" destOrd="0" presId="urn:microsoft.com/office/officeart/2005/8/layout/vList2"/>
    <dgm:cxn modelId="{2E74F252-3E54-4FF2-AFAA-76FB7FFF72F0}" type="presParOf" srcId="{056E2DD9-F44E-4549-BADC-41E0835B68CD}" destId="{9DD1390A-281A-48B0-AC18-F63D1D269429}" srcOrd="1" destOrd="0" presId="urn:microsoft.com/office/officeart/2005/8/layout/vList2"/>
    <dgm:cxn modelId="{1550E128-4598-425D-A644-B3CB406BEB74}" type="presParOf" srcId="{056E2DD9-F44E-4549-BADC-41E0835B68CD}" destId="{F2EEF83C-C4D9-44D3-A453-0F30469C8356}" srcOrd="2" destOrd="0" presId="urn:microsoft.com/office/officeart/2005/8/layout/vList2"/>
    <dgm:cxn modelId="{91CC6861-DA5A-49FA-B7C9-615A535BF455}" type="presParOf" srcId="{056E2DD9-F44E-4549-BADC-41E0835B68CD}" destId="{37C9B2AD-CC83-44CB-8800-F4814CA72D84}" srcOrd="3" destOrd="0" presId="urn:microsoft.com/office/officeart/2005/8/layout/vList2"/>
    <dgm:cxn modelId="{8FCA8640-1FFC-46BD-9466-6A80B438647B}" type="presParOf" srcId="{056E2DD9-F44E-4549-BADC-41E0835B68CD}" destId="{93533101-8AE7-4932-B066-0B2874B50E45}" srcOrd="4" destOrd="0" presId="urn:microsoft.com/office/officeart/2005/8/layout/vList2"/>
    <dgm:cxn modelId="{AEF2A22B-D4C0-4348-82C1-FC8FF5A1C38D}" type="presParOf" srcId="{056E2DD9-F44E-4549-BADC-41E0835B68CD}" destId="{6289DD94-5B04-4CAA-95A0-15C64BD252FF}" srcOrd="5" destOrd="0" presId="urn:microsoft.com/office/officeart/2005/8/layout/vList2"/>
    <dgm:cxn modelId="{0AE828D3-83C8-4CB1-95CB-065012A9DF1C}" type="presParOf" srcId="{056E2DD9-F44E-4549-BADC-41E0835B68CD}" destId="{BBCF4D79-F50B-47BB-9BA8-EB4368E01BAE}" srcOrd="6" destOrd="0" presId="urn:microsoft.com/office/officeart/2005/8/layout/vList2"/>
    <dgm:cxn modelId="{B6308A95-C122-4316-868F-19C3B1A124E5}" type="presParOf" srcId="{056E2DD9-F44E-4549-BADC-41E0835B68CD}" destId="{A6BB177B-D343-4485-85DC-595EBB266F08}" srcOrd="7" destOrd="0" presId="urn:microsoft.com/office/officeart/2005/8/layout/vList2"/>
    <dgm:cxn modelId="{95ED93EE-B45D-4366-A470-E700ED896EA2}" type="presParOf" srcId="{056E2DD9-F44E-4549-BADC-41E0835B68CD}" destId="{04F9E5D6-97E4-4530-96C8-CD5A3C6B97F8}"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C5C127A-3E99-46E9-8052-2AB162675392}"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40B75B9D-BB94-476F-84A3-B13EC752F104}">
      <dgm:prSet/>
      <dgm:spPr/>
      <dgm:t>
        <a:bodyPr/>
        <a:lstStyle/>
        <a:p>
          <a:r>
            <a:rPr lang="en-US"/>
            <a:t>Just because variables are related doesn’t mean that one causes the other.</a:t>
          </a:r>
        </a:p>
      </dgm:t>
    </dgm:pt>
    <dgm:pt modelId="{ABDE09D9-BA9F-4699-ADFE-68EBDCE161E6}" type="parTrans" cxnId="{E9BC74F8-6DCB-430B-8140-906CDDA1B2B6}">
      <dgm:prSet/>
      <dgm:spPr/>
      <dgm:t>
        <a:bodyPr/>
        <a:lstStyle/>
        <a:p>
          <a:endParaRPr lang="en-US"/>
        </a:p>
      </dgm:t>
    </dgm:pt>
    <dgm:pt modelId="{81D5A820-675E-4C90-A9DA-CE0A98EBAF69}" type="sibTrans" cxnId="{E9BC74F8-6DCB-430B-8140-906CDDA1B2B6}">
      <dgm:prSet/>
      <dgm:spPr/>
      <dgm:t>
        <a:bodyPr/>
        <a:lstStyle/>
        <a:p>
          <a:endParaRPr lang="en-US"/>
        </a:p>
      </dgm:t>
    </dgm:pt>
    <dgm:pt modelId="{8BB36D31-E16A-443B-9DF6-EB55F3ADBE38}">
      <dgm:prSet/>
      <dgm:spPr/>
      <dgm:t>
        <a:bodyPr/>
        <a:lstStyle/>
        <a:p>
          <a:r>
            <a:rPr lang="en-US"/>
            <a:t>We obtain statistical inferences not exact answers.</a:t>
          </a:r>
        </a:p>
      </dgm:t>
    </dgm:pt>
    <dgm:pt modelId="{4AC7FE25-9401-403D-8FB2-002342386D27}" type="parTrans" cxnId="{D1C2EAD8-3F87-4B86-B0A5-657884117709}">
      <dgm:prSet/>
      <dgm:spPr/>
      <dgm:t>
        <a:bodyPr/>
        <a:lstStyle/>
        <a:p>
          <a:endParaRPr lang="en-US"/>
        </a:p>
      </dgm:t>
    </dgm:pt>
    <dgm:pt modelId="{BF19C584-DCBE-4698-99B0-7A18045642BA}" type="sibTrans" cxnId="{D1C2EAD8-3F87-4B86-B0A5-657884117709}">
      <dgm:prSet/>
      <dgm:spPr/>
      <dgm:t>
        <a:bodyPr/>
        <a:lstStyle/>
        <a:p>
          <a:endParaRPr lang="en-US"/>
        </a:p>
      </dgm:t>
    </dgm:pt>
    <dgm:pt modelId="{165FFA82-75A9-460D-91E6-4E88A638D484}">
      <dgm:prSet/>
      <dgm:spPr/>
      <dgm:t>
        <a:bodyPr/>
        <a:lstStyle/>
        <a:p>
          <a:r>
            <a:rPr lang="en-US"/>
            <a:t>Data analytics provides business insights that will prompt the auditor to perform further analysis.</a:t>
          </a:r>
        </a:p>
      </dgm:t>
    </dgm:pt>
    <dgm:pt modelId="{773812F8-E159-4CDE-AEEE-898E567606E7}" type="parTrans" cxnId="{E9DD1AE9-32DF-4DD0-9D92-504DD57282B6}">
      <dgm:prSet/>
      <dgm:spPr/>
      <dgm:t>
        <a:bodyPr/>
        <a:lstStyle/>
        <a:p>
          <a:endParaRPr lang="en-US"/>
        </a:p>
      </dgm:t>
    </dgm:pt>
    <dgm:pt modelId="{5DF01687-EF76-4BEA-8D0E-A83A3C357954}" type="sibTrans" cxnId="{E9DD1AE9-32DF-4DD0-9D92-504DD57282B6}">
      <dgm:prSet/>
      <dgm:spPr/>
      <dgm:t>
        <a:bodyPr/>
        <a:lstStyle/>
        <a:p>
          <a:endParaRPr lang="en-US"/>
        </a:p>
      </dgm:t>
    </dgm:pt>
    <dgm:pt modelId="{FC876F7E-5322-45C8-A0DB-1AD089A14161}" type="pres">
      <dgm:prSet presAssocID="{EC5C127A-3E99-46E9-8052-2AB162675392}" presName="root" presStyleCnt="0">
        <dgm:presLayoutVars>
          <dgm:dir/>
          <dgm:resizeHandles val="exact"/>
        </dgm:presLayoutVars>
      </dgm:prSet>
      <dgm:spPr/>
      <dgm:t>
        <a:bodyPr/>
        <a:lstStyle/>
        <a:p>
          <a:endParaRPr lang="en-US"/>
        </a:p>
      </dgm:t>
    </dgm:pt>
    <dgm:pt modelId="{1A7B6E7C-9E29-4E60-A511-363B515608AE}" type="pres">
      <dgm:prSet presAssocID="{40B75B9D-BB94-476F-84A3-B13EC752F104}" presName="compNode" presStyleCnt="0"/>
      <dgm:spPr/>
    </dgm:pt>
    <dgm:pt modelId="{174A99BD-E130-4945-A77F-5D1C85DD0D88}" type="pres">
      <dgm:prSet presAssocID="{40B75B9D-BB94-476F-84A3-B13EC752F104}" presName="bgRect" presStyleLbl="bgShp" presStyleIdx="0" presStyleCnt="3"/>
      <dgm:spPr/>
    </dgm:pt>
    <dgm:pt modelId="{3E6C23E3-648B-499E-B619-AA2C99ACD42F}" type="pres">
      <dgm:prSet presAssocID="{40B75B9D-BB94-476F-84A3-B13EC752F104}"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id="0" name="" descr="Questions"/>
        </a:ext>
      </dgm:extLst>
    </dgm:pt>
    <dgm:pt modelId="{DF6B2CB3-C8C2-4697-B004-35B8473D1ECE}" type="pres">
      <dgm:prSet presAssocID="{40B75B9D-BB94-476F-84A3-B13EC752F104}" presName="spaceRect" presStyleCnt="0"/>
      <dgm:spPr/>
    </dgm:pt>
    <dgm:pt modelId="{1058E051-0DD2-430A-AB59-F5C22BE5C281}" type="pres">
      <dgm:prSet presAssocID="{40B75B9D-BB94-476F-84A3-B13EC752F104}" presName="parTx" presStyleLbl="revTx" presStyleIdx="0" presStyleCnt="3">
        <dgm:presLayoutVars>
          <dgm:chMax val="0"/>
          <dgm:chPref val="0"/>
        </dgm:presLayoutVars>
      </dgm:prSet>
      <dgm:spPr/>
      <dgm:t>
        <a:bodyPr/>
        <a:lstStyle/>
        <a:p>
          <a:endParaRPr lang="en-US"/>
        </a:p>
      </dgm:t>
    </dgm:pt>
    <dgm:pt modelId="{DC8BA0FA-4B64-494E-90B9-69505EA0AA15}" type="pres">
      <dgm:prSet presAssocID="{81D5A820-675E-4C90-A9DA-CE0A98EBAF69}" presName="sibTrans" presStyleCnt="0"/>
      <dgm:spPr/>
    </dgm:pt>
    <dgm:pt modelId="{E1565597-0E7B-402A-9CEF-03F8AD3C19D2}" type="pres">
      <dgm:prSet presAssocID="{8BB36D31-E16A-443B-9DF6-EB55F3ADBE38}" presName="compNode" presStyleCnt="0"/>
      <dgm:spPr/>
    </dgm:pt>
    <dgm:pt modelId="{009C0EFB-47FE-4B11-AA5E-DBAEAA26D2B5}" type="pres">
      <dgm:prSet presAssocID="{8BB36D31-E16A-443B-9DF6-EB55F3ADBE38}" presName="bgRect" presStyleLbl="bgShp" presStyleIdx="1" presStyleCnt="3"/>
      <dgm:spPr/>
    </dgm:pt>
    <dgm:pt modelId="{4917EE7D-2951-4E3F-A5B3-1BA0623C37DA}" type="pres">
      <dgm:prSet presAssocID="{8BB36D31-E16A-443B-9DF6-EB55F3ADBE38}"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id="0" name="" descr="Question mark"/>
        </a:ext>
      </dgm:extLst>
    </dgm:pt>
    <dgm:pt modelId="{6AFC13DF-E5F5-4842-BAD4-D1AB9FEC6920}" type="pres">
      <dgm:prSet presAssocID="{8BB36D31-E16A-443B-9DF6-EB55F3ADBE38}" presName="spaceRect" presStyleCnt="0"/>
      <dgm:spPr/>
    </dgm:pt>
    <dgm:pt modelId="{67E2AE64-C058-42C2-ABB8-2835C0A0DB90}" type="pres">
      <dgm:prSet presAssocID="{8BB36D31-E16A-443B-9DF6-EB55F3ADBE38}" presName="parTx" presStyleLbl="revTx" presStyleIdx="1" presStyleCnt="3">
        <dgm:presLayoutVars>
          <dgm:chMax val="0"/>
          <dgm:chPref val="0"/>
        </dgm:presLayoutVars>
      </dgm:prSet>
      <dgm:spPr/>
      <dgm:t>
        <a:bodyPr/>
        <a:lstStyle/>
        <a:p>
          <a:endParaRPr lang="en-US"/>
        </a:p>
      </dgm:t>
    </dgm:pt>
    <dgm:pt modelId="{A87B0AAB-6593-4A14-9FD6-3AA329ED44AA}" type="pres">
      <dgm:prSet presAssocID="{BF19C584-DCBE-4698-99B0-7A18045642BA}" presName="sibTrans" presStyleCnt="0"/>
      <dgm:spPr/>
    </dgm:pt>
    <dgm:pt modelId="{13864BBC-BA0D-4EB9-A68E-7DF04D3BA55E}" type="pres">
      <dgm:prSet presAssocID="{165FFA82-75A9-460D-91E6-4E88A638D484}" presName="compNode" presStyleCnt="0"/>
      <dgm:spPr/>
    </dgm:pt>
    <dgm:pt modelId="{B2BAC7AE-A05B-45FF-A746-FF2E99F00F4A}" type="pres">
      <dgm:prSet presAssocID="{165FFA82-75A9-460D-91E6-4E88A638D484}" presName="bgRect" presStyleLbl="bgShp" presStyleIdx="2" presStyleCnt="3"/>
      <dgm:spPr/>
    </dgm:pt>
    <dgm:pt modelId="{3C7BD556-08D9-4410-89DA-3F3720A023D3}" type="pres">
      <dgm:prSet presAssocID="{165FFA82-75A9-460D-91E6-4E88A638D48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a:noFill/>
        </a:ln>
      </dgm:spPr>
      <dgm:extLst>
        <a:ext uri="{E40237B7-FDA0-4F09-8148-C483321AD2D9}">
          <dgm14:cNvPr xmlns:dgm14="http://schemas.microsoft.com/office/drawing/2010/diagram" id="0" name="" descr="Statistics"/>
        </a:ext>
      </dgm:extLst>
    </dgm:pt>
    <dgm:pt modelId="{E1CA84B6-741E-4F83-91B0-DA92A96F3D45}" type="pres">
      <dgm:prSet presAssocID="{165FFA82-75A9-460D-91E6-4E88A638D484}" presName="spaceRect" presStyleCnt="0"/>
      <dgm:spPr/>
    </dgm:pt>
    <dgm:pt modelId="{A9FC5E5A-46C9-4A34-A794-67CD1C0AAD90}" type="pres">
      <dgm:prSet presAssocID="{165FFA82-75A9-460D-91E6-4E88A638D484}" presName="parTx" presStyleLbl="revTx" presStyleIdx="2" presStyleCnt="3">
        <dgm:presLayoutVars>
          <dgm:chMax val="0"/>
          <dgm:chPref val="0"/>
        </dgm:presLayoutVars>
      </dgm:prSet>
      <dgm:spPr/>
      <dgm:t>
        <a:bodyPr/>
        <a:lstStyle/>
        <a:p>
          <a:endParaRPr lang="en-US"/>
        </a:p>
      </dgm:t>
    </dgm:pt>
  </dgm:ptLst>
  <dgm:cxnLst>
    <dgm:cxn modelId="{313FFA27-1A0D-497D-AD34-A85038B153A6}" type="presOf" srcId="{EC5C127A-3E99-46E9-8052-2AB162675392}" destId="{FC876F7E-5322-45C8-A0DB-1AD089A14161}" srcOrd="0" destOrd="0" presId="urn:microsoft.com/office/officeart/2018/2/layout/IconVerticalSolidList"/>
    <dgm:cxn modelId="{F2CF012D-7E09-4896-A286-1BF409E01B6A}" type="presOf" srcId="{40B75B9D-BB94-476F-84A3-B13EC752F104}" destId="{1058E051-0DD2-430A-AB59-F5C22BE5C281}" srcOrd="0" destOrd="0" presId="urn:microsoft.com/office/officeart/2018/2/layout/IconVerticalSolidList"/>
    <dgm:cxn modelId="{D1C2EAD8-3F87-4B86-B0A5-657884117709}" srcId="{EC5C127A-3E99-46E9-8052-2AB162675392}" destId="{8BB36D31-E16A-443B-9DF6-EB55F3ADBE38}" srcOrd="1" destOrd="0" parTransId="{4AC7FE25-9401-403D-8FB2-002342386D27}" sibTransId="{BF19C584-DCBE-4698-99B0-7A18045642BA}"/>
    <dgm:cxn modelId="{E9DD1AE9-32DF-4DD0-9D92-504DD57282B6}" srcId="{EC5C127A-3E99-46E9-8052-2AB162675392}" destId="{165FFA82-75A9-460D-91E6-4E88A638D484}" srcOrd="2" destOrd="0" parTransId="{773812F8-E159-4CDE-AEEE-898E567606E7}" sibTransId="{5DF01687-EF76-4BEA-8D0E-A83A3C357954}"/>
    <dgm:cxn modelId="{E9BC74F8-6DCB-430B-8140-906CDDA1B2B6}" srcId="{EC5C127A-3E99-46E9-8052-2AB162675392}" destId="{40B75B9D-BB94-476F-84A3-B13EC752F104}" srcOrd="0" destOrd="0" parTransId="{ABDE09D9-BA9F-4699-ADFE-68EBDCE161E6}" sibTransId="{81D5A820-675E-4C90-A9DA-CE0A98EBAF69}"/>
    <dgm:cxn modelId="{5ABC9C8B-F9DF-4192-A981-C038624EDF6B}" type="presOf" srcId="{165FFA82-75A9-460D-91E6-4E88A638D484}" destId="{A9FC5E5A-46C9-4A34-A794-67CD1C0AAD90}" srcOrd="0" destOrd="0" presId="urn:microsoft.com/office/officeart/2018/2/layout/IconVerticalSolidList"/>
    <dgm:cxn modelId="{FADB21ED-42EB-4843-B92B-DEC39D1EB6B2}" type="presOf" srcId="{8BB36D31-E16A-443B-9DF6-EB55F3ADBE38}" destId="{67E2AE64-C058-42C2-ABB8-2835C0A0DB90}" srcOrd="0" destOrd="0" presId="urn:microsoft.com/office/officeart/2018/2/layout/IconVerticalSolidList"/>
    <dgm:cxn modelId="{375C1673-23E7-48A3-9116-3E922C7A3625}" type="presParOf" srcId="{FC876F7E-5322-45C8-A0DB-1AD089A14161}" destId="{1A7B6E7C-9E29-4E60-A511-363B515608AE}" srcOrd="0" destOrd="0" presId="urn:microsoft.com/office/officeart/2018/2/layout/IconVerticalSolidList"/>
    <dgm:cxn modelId="{08236C1B-568A-46DD-A124-9461F1068FEE}" type="presParOf" srcId="{1A7B6E7C-9E29-4E60-A511-363B515608AE}" destId="{174A99BD-E130-4945-A77F-5D1C85DD0D88}" srcOrd="0" destOrd="0" presId="urn:microsoft.com/office/officeart/2018/2/layout/IconVerticalSolidList"/>
    <dgm:cxn modelId="{A3965AB3-76EB-4F45-91B6-3D048D541449}" type="presParOf" srcId="{1A7B6E7C-9E29-4E60-A511-363B515608AE}" destId="{3E6C23E3-648B-499E-B619-AA2C99ACD42F}" srcOrd="1" destOrd="0" presId="urn:microsoft.com/office/officeart/2018/2/layout/IconVerticalSolidList"/>
    <dgm:cxn modelId="{DB0392D1-7B0F-4343-8870-15071A615C93}" type="presParOf" srcId="{1A7B6E7C-9E29-4E60-A511-363B515608AE}" destId="{DF6B2CB3-C8C2-4697-B004-35B8473D1ECE}" srcOrd="2" destOrd="0" presId="urn:microsoft.com/office/officeart/2018/2/layout/IconVerticalSolidList"/>
    <dgm:cxn modelId="{7FD45EF9-3B6F-4A2B-9DC9-B50E27B6E262}" type="presParOf" srcId="{1A7B6E7C-9E29-4E60-A511-363B515608AE}" destId="{1058E051-0DD2-430A-AB59-F5C22BE5C281}" srcOrd="3" destOrd="0" presId="urn:microsoft.com/office/officeart/2018/2/layout/IconVerticalSolidList"/>
    <dgm:cxn modelId="{8C234C97-CF7F-474F-92C3-C91E704B5623}" type="presParOf" srcId="{FC876F7E-5322-45C8-A0DB-1AD089A14161}" destId="{DC8BA0FA-4B64-494E-90B9-69505EA0AA15}" srcOrd="1" destOrd="0" presId="urn:microsoft.com/office/officeart/2018/2/layout/IconVerticalSolidList"/>
    <dgm:cxn modelId="{DD803EED-DD4E-4F1D-ABA9-E15F48155B93}" type="presParOf" srcId="{FC876F7E-5322-45C8-A0DB-1AD089A14161}" destId="{E1565597-0E7B-402A-9CEF-03F8AD3C19D2}" srcOrd="2" destOrd="0" presId="urn:microsoft.com/office/officeart/2018/2/layout/IconVerticalSolidList"/>
    <dgm:cxn modelId="{34107D98-D842-4E41-9174-D59B0F7688E6}" type="presParOf" srcId="{E1565597-0E7B-402A-9CEF-03F8AD3C19D2}" destId="{009C0EFB-47FE-4B11-AA5E-DBAEAA26D2B5}" srcOrd="0" destOrd="0" presId="urn:microsoft.com/office/officeart/2018/2/layout/IconVerticalSolidList"/>
    <dgm:cxn modelId="{1D101E3D-E02E-4612-874A-EBB10B17A4EB}" type="presParOf" srcId="{E1565597-0E7B-402A-9CEF-03F8AD3C19D2}" destId="{4917EE7D-2951-4E3F-A5B3-1BA0623C37DA}" srcOrd="1" destOrd="0" presId="urn:microsoft.com/office/officeart/2018/2/layout/IconVerticalSolidList"/>
    <dgm:cxn modelId="{FE38CCA3-F621-4B36-B799-972CAF97CD87}" type="presParOf" srcId="{E1565597-0E7B-402A-9CEF-03F8AD3C19D2}" destId="{6AFC13DF-E5F5-4842-BAD4-D1AB9FEC6920}" srcOrd="2" destOrd="0" presId="urn:microsoft.com/office/officeart/2018/2/layout/IconVerticalSolidList"/>
    <dgm:cxn modelId="{04CBEE45-49F3-46E5-BA8E-2C4FE77880BA}" type="presParOf" srcId="{E1565597-0E7B-402A-9CEF-03F8AD3C19D2}" destId="{67E2AE64-C058-42C2-ABB8-2835C0A0DB90}" srcOrd="3" destOrd="0" presId="urn:microsoft.com/office/officeart/2018/2/layout/IconVerticalSolidList"/>
    <dgm:cxn modelId="{1B029AB1-5D67-471B-8BBB-394C24BFFB89}" type="presParOf" srcId="{FC876F7E-5322-45C8-A0DB-1AD089A14161}" destId="{A87B0AAB-6593-4A14-9FD6-3AA329ED44AA}" srcOrd="3" destOrd="0" presId="urn:microsoft.com/office/officeart/2018/2/layout/IconVerticalSolidList"/>
    <dgm:cxn modelId="{362FDE05-BE71-48FC-B2AF-CA2F83CCAD29}" type="presParOf" srcId="{FC876F7E-5322-45C8-A0DB-1AD089A14161}" destId="{13864BBC-BA0D-4EB9-A68E-7DF04D3BA55E}" srcOrd="4" destOrd="0" presId="urn:microsoft.com/office/officeart/2018/2/layout/IconVerticalSolidList"/>
    <dgm:cxn modelId="{EDC86FA5-63B6-4E34-AFE6-CD789A89E791}" type="presParOf" srcId="{13864BBC-BA0D-4EB9-A68E-7DF04D3BA55E}" destId="{B2BAC7AE-A05B-45FF-A746-FF2E99F00F4A}" srcOrd="0" destOrd="0" presId="urn:microsoft.com/office/officeart/2018/2/layout/IconVerticalSolidList"/>
    <dgm:cxn modelId="{A0DE1800-B494-44E0-949F-FEA040181B88}" type="presParOf" srcId="{13864BBC-BA0D-4EB9-A68E-7DF04D3BA55E}" destId="{3C7BD556-08D9-4410-89DA-3F3720A023D3}" srcOrd="1" destOrd="0" presId="urn:microsoft.com/office/officeart/2018/2/layout/IconVerticalSolidList"/>
    <dgm:cxn modelId="{9407AC87-20DC-4CFD-ABE7-D2A9B059DD2C}" type="presParOf" srcId="{13864BBC-BA0D-4EB9-A68E-7DF04D3BA55E}" destId="{E1CA84B6-741E-4F83-91B0-DA92A96F3D45}" srcOrd="2" destOrd="0" presId="urn:microsoft.com/office/officeart/2018/2/layout/IconVerticalSolidList"/>
    <dgm:cxn modelId="{FD349ECA-138F-4348-951F-D879A5091C93}" type="presParOf" srcId="{13864BBC-BA0D-4EB9-A68E-7DF04D3BA55E}" destId="{A9FC5E5A-46C9-4A34-A794-67CD1C0AAD9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8CDBF65-CB64-42B1-B4D0-D4DD5EF6F900}"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0F918BD2-264D-4BC6-BC85-BDBB10DF010C}">
      <dgm:prSet/>
      <dgm:spPr/>
      <dgm:t>
        <a:bodyPr/>
        <a:lstStyle/>
        <a:p>
          <a:r>
            <a:rPr lang="en-US"/>
            <a:t>Data visualization has become the preferred method to emphasize financial information – a picture is worth a thousand words!</a:t>
          </a:r>
        </a:p>
      </dgm:t>
    </dgm:pt>
    <dgm:pt modelId="{A0AE285B-BCB9-4645-A165-928D82DB2690}" type="parTrans" cxnId="{D2F81E67-1DE7-4B36-88B5-C13027537C35}">
      <dgm:prSet/>
      <dgm:spPr/>
      <dgm:t>
        <a:bodyPr/>
        <a:lstStyle/>
        <a:p>
          <a:endParaRPr lang="en-US"/>
        </a:p>
      </dgm:t>
    </dgm:pt>
    <dgm:pt modelId="{57786645-5C85-450D-8D8E-122C81C7ED6B}" type="sibTrans" cxnId="{D2F81E67-1DE7-4B36-88B5-C13027537C35}">
      <dgm:prSet/>
      <dgm:spPr/>
      <dgm:t>
        <a:bodyPr/>
        <a:lstStyle/>
        <a:p>
          <a:endParaRPr lang="en-US"/>
        </a:p>
      </dgm:t>
    </dgm:pt>
    <dgm:pt modelId="{8AA511A4-4B1D-4589-8EDD-15FC7A730341}">
      <dgm:prSet/>
      <dgm:spPr/>
      <dgm:t>
        <a:bodyPr/>
        <a:lstStyle/>
        <a:p>
          <a:r>
            <a:rPr lang="en-US"/>
            <a:t>Changes, patterns and trends that may go unnoticed in spreadsheets, etc. are accentuated with data visualization. </a:t>
          </a:r>
        </a:p>
      </dgm:t>
    </dgm:pt>
    <dgm:pt modelId="{C8D954D7-8601-4703-A3B7-173B79190A96}" type="parTrans" cxnId="{F0F52A31-CDA3-4C64-8A36-A1BDA9BA5E21}">
      <dgm:prSet/>
      <dgm:spPr/>
      <dgm:t>
        <a:bodyPr/>
        <a:lstStyle/>
        <a:p>
          <a:endParaRPr lang="en-US"/>
        </a:p>
      </dgm:t>
    </dgm:pt>
    <dgm:pt modelId="{E9295F80-1657-4B5A-B0A6-655AD6CEF739}" type="sibTrans" cxnId="{F0F52A31-CDA3-4C64-8A36-A1BDA9BA5E21}">
      <dgm:prSet/>
      <dgm:spPr/>
      <dgm:t>
        <a:bodyPr/>
        <a:lstStyle/>
        <a:p>
          <a:endParaRPr lang="en-US"/>
        </a:p>
      </dgm:t>
    </dgm:pt>
    <dgm:pt modelId="{7C0E0422-C101-4A82-AD26-0F4F2E78E135}">
      <dgm:prSet/>
      <dgm:spPr/>
      <dgm:t>
        <a:bodyPr/>
        <a:lstStyle/>
        <a:p>
          <a:r>
            <a:rPr lang="en-US" dirty="0"/>
            <a:t>Financial professionals are now being encouraged to become “storytellers” to better communicate financial information. Data visualization accomplishes this with user-friendly reports that will highlight critical information and insights. It’s an excellent way to help document the auditor’s preliminary risk assessment.</a:t>
          </a:r>
        </a:p>
      </dgm:t>
    </dgm:pt>
    <dgm:pt modelId="{3D743535-F20A-4578-820E-0C78D4A20233}" type="parTrans" cxnId="{08605AAE-0553-4911-866F-B7AFBC27ACF9}">
      <dgm:prSet/>
      <dgm:spPr/>
      <dgm:t>
        <a:bodyPr/>
        <a:lstStyle/>
        <a:p>
          <a:endParaRPr lang="en-US"/>
        </a:p>
      </dgm:t>
    </dgm:pt>
    <dgm:pt modelId="{9B6ACB89-B484-4367-8031-A77743A2E663}" type="sibTrans" cxnId="{08605AAE-0553-4911-866F-B7AFBC27ACF9}">
      <dgm:prSet/>
      <dgm:spPr/>
      <dgm:t>
        <a:bodyPr/>
        <a:lstStyle/>
        <a:p>
          <a:endParaRPr lang="en-US"/>
        </a:p>
      </dgm:t>
    </dgm:pt>
    <dgm:pt modelId="{58A59777-F21E-475D-A719-813FA0161B17}" type="pres">
      <dgm:prSet presAssocID="{48CDBF65-CB64-42B1-B4D0-D4DD5EF6F900}" presName="linear" presStyleCnt="0">
        <dgm:presLayoutVars>
          <dgm:animLvl val="lvl"/>
          <dgm:resizeHandles val="exact"/>
        </dgm:presLayoutVars>
      </dgm:prSet>
      <dgm:spPr/>
      <dgm:t>
        <a:bodyPr/>
        <a:lstStyle/>
        <a:p>
          <a:endParaRPr lang="en-US"/>
        </a:p>
      </dgm:t>
    </dgm:pt>
    <dgm:pt modelId="{9FE692F8-CD34-4ED1-974D-96391B9BA13A}" type="pres">
      <dgm:prSet presAssocID="{0F918BD2-264D-4BC6-BC85-BDBB10DF010C}" presName="parentText" presStyleLbl="node1" presStyleIdx="0" presStyleCnt="3">
        <dgm:presLayoutVars>
          <dgm:chMax val="0"/>
          <dgm:bulletEnabled val="1"/>
        </dgm:presLayoutVars>
      </dgm:prSet>
      <dgm:spPr/>
      <dgm:t>
        <a:bodyPr/>
        <a:lstStyle/>
        <a:p>
          <a:endParaRPr lang="en-US"/>
        </a:p>
      </dgm:t>
    </dgm:pt>
    <dgm:pt modelId="{5FBDD613-5FEF-4236-9BF3-61F9DEAE628D}" type="pres">
      <dgm:prSet presAssocID="{57786645-5C85-450D-8D8E-122C81C7ED6B}" presName="spacer" presStyleCnt="0"/>
      <dgm:spPr/>
    </dgm:pt>
    <dgm:pt modelId="{40BCEFE8-584A-49D7-B2A2-B45307C3AC7A}" type="pres">
      <dgm:prSet presAssocID="{8AA511A4-4B1D-4589-8EDD-15FC7A730341}" presName="parentText" presStyleLbl="node1" presStyleIdx="1" presStyleCnt="3">
        <dgm:presLayoutVars>
          <dgm:chMax val="0"/>
          <dgm:bulletEnabled val="1"/>
        </dgm:presLayoutVars>
      </dgm:prSet>
      <dgm:spPr/>
      <dgm:t>
        <a:bodyPr/>
        <a:lstStyle/>
        <a:p>
          <a:endParaRPr lang="en-US"/>
        </a:p>
      </dgm:t>
    </dgm:pt>
    <dgm:pt modelId="{F3A352BB-FF19-4F8A-B63E-F15CA162DC28}" type="pres">
      <dgm:prSet presAssocID="{E9295F80-1657-4B5A-B0A6-655AD6CEF739}" presName="spacer" presStyleCnt="0"/>
      <dgm:spPr/>
    </dgm:pt>
    <dgm:pt modelId="{AB4451BA-C997-475F-A5C1-C13A8F04C85A}" type="pres">
      <dgm:prSet presAssocID="{7C0E0422-C101-4A82-AD26-0F4F2E78E135}" presName="parentText" presStyleLbl="node1" presStyleIdx="2" presStyleCnt="3">
        <dgm:presLayoutVars>
          <dgm:chMax val="0"/>
          <dgm:bulletEnabled val="1"/>
        </dgm:presLayoutVars>
      </dgm:prSet>
      <dgm:spPr/>
      <dgm:t>
        <a:bodyPr/>
        <a:lstStyle/>
        <a:p>
          <a:endParaRPr lang="en-US"/>
        </a:p>
      </dgm:t>
    </dgm:pt>
  </dgm:ptLst>
  <dgm:cxnLst>
    <dgm:cxn modelId="{6F779C00-F0D6-4EB2-9D57-FCF0990D923B}" type="presOf" srcId="{7C0E0422-C101-4A82-AD26-0F4F2E78E135}" destId="{AB4451BA-C997-475F-A5C1-C13A8F04C85A}" srcOrd="0" destOrd="0" presId="urn:microsoft.com/office/officeart/2005/8/layout/vList2"/>
    <dgm:cxn modelId="{CD986512-2F6C-4A1D-90D5-8B97B1A81AB9}" type="presOf" srcId="{0F918BD2-264D-4BC6-BC85-BDBB10DF010C}" destId="{9FE692F8-CD34-4ED1-974D-96391B9BA13A}" srcOrd="0" destOrd="0" presId="urn:microsoft.com/office/officeart/2005/8/layout/vList2"/>
    <dgm:cxn modelId="{F0F52A31-CDA3-4C64-8A36-A1BDA9BA5E21}" srcId="{48CDBF65-CB64-42B1-B4D0-D4DD5EF6F900}" destId="{8AA511A4-4B1D-4589-8EDD-15FC7A730341}" srcOrd="1" destOrd="0" parTransId="{C8D954D7-8601-4703-A3B7-173B79190A96}" sibTransId="{E9295F80-1657-4B5A-B0A6-655AD6CEF739}"/>
    <dgm:cxn modelId="{E9F6C7BD-E443-4DC5-B00C-D8BB95178BB7}" type="presOf" srcId="{48CDBF65-CB64-42B1-B4D0-D4DD5EF6F900}" destId="{58A59777-F21E-475D-A719-813FA0161B17}" srcOrd="0" destOrd="0" presId="urn:microsoft.com/office/officeart/2005/8/layout/vList2"/>
    <dgm:cxn modelId="{E11AF1E9-3357-428D-8DF1-8CE163E4BBDF}" type="presOf" srcId="{8AA511A4-4B1D-4589-8EDD-15FC7A730341}" destId="{40BCEFE8-584A-49D7-B2A2-B45307C3AC7A}" srcOrd="0" destOrd="0" presId="urn:microsoft.com/office/officeart/2005/8/layout/vList2"/>
    <dgm:cxn modelId="{D2F81E67-1DE7-4B36-88B5-C13027537C35}" srcId="{48CDBF65-CB64-42B1-B4D0-D4DD5EF6F900}" destId="{0F918BD2-264D-4BC6-BC85-BDBB10DF010C}" srcOrd="0" destOrd="0" parTransId="{A0AE285B-BCB9-4645-A165-928D82DB2690}" sibTransId="{57786645-5C85-450D-8D8E-122C81C7ED6B}"/>
    <dgm:cxn modelId="{08605AAE-0553-4911-866F-B7AFBC27ACF9}" srcId="{48CDBF65-CB64-42B1-B4D0-D4DD5EF6F900}" destId="{7C0E0422-C101-4A82-AD26-0F4F2E78E135}" srcOrd="2" destOrd="0" parTransId="{3D743535-F20A-4578-820E-0C78D4A20233}" sibTransId="{9B6ACB89-B484-4367-8031-A77743A2E663}"/>
    <dgm:cxn modelId="{A47F6DC0-3385-43D1-9AA3-A4BFB69D09ED}" type="presParOf" srcId="{58A59777-F21E-475D-A719-813FA0161B17}" destId="{9FE692F8-CD34-4ED1-974D-96391B9BA13A}" srcOrd="0" destOrd="0" presId="urn:microsoft.com/office/officeart/2005/8/layout/vList2"/>
    <dgm:cxn modelId="{F4948029-34E6-4B60-BDBB-5ADC3AD2274E}" type="presParOf" srcId="{58A59777-F21E-475D-A719-813FA0161B17}" destId="{5FBDD613-5FEF-4236-9BF3-61F9DEAE628D}" srcOrd="1" destOrd="0" presId="urn:microsoft.com/office/officeart/2005/8/layout/vList2"/>
    <dgm:cxn modelId="{A1B9FAAE-8C67-47BB-AC1B-A6D310471706}" type="presParOf" srcId="{58A59777-F21E-475D-A719-813FA0161B17}" destId="{40BCEFE8-584A-49D7-B2A2-B45307C3AC7A}" srcOrd="2" destOrd="0" presId="urn:microsoft.com/office/officeart/2005/8/layout/vList2"/>
    <dgm:cxn modelId="{F9777F61-87E0-439D-9A78-128ABF9D7138}" type="presParOf" srcId="{58A59777-F21E-475D-A719-813FA0161B17}" destId="{F3A352BB-FF19-4F8A-B63E-F15CA162DC28}" srcOrd="3" destOrd="0" presId="urn:microsoft.com/office/officeart/2005/8/layout/vList2"/>
    <dgm:cxn modelId="{A007FCA4-0F74-4863-A3FC-ED964977511F}" type="presParOf" srcId="{58A59777-F21E-475D-A719-813FA0161B17}" destId="{AB4451BA-C997-475F-A5C1-C13A8F04C85A}"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4892352-9DA5-422C-AC83-E436C8FEE3B8}"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55262B70-F894-4753-BAB3-6CBFEC01BE2F}">
      <dgm:prSet/>
      <dgm:spPr/>
      <dgm:t>
        <a:bodyPr/>
        <a:lstStyle/>
        <a:p>
          <a:r>
            <a:rPr lang="en-US" b="1"/>
            <a:t>Artificial intelligence</a:t>
          </a:r>
          <a:r>
            <a:rPr lang="en-US"/>
            <a:t> is the simulation of human intelligence processes by machines i.e. autonomous cars and robots.</a:t>
          </a:r>
        </a:p>
      </dgm:t>
    </dgm:pt>
    <dgm:pt modelId="{51CF1035-8519-44D5-8769-8EC421775911}" type="parTrans" cxnId="{CFACB021-5A0E-4A50-8C68-26C10C133990}">
      <dgm:prSet/>
      <dgm:spPr/>
      <dgm:t>
        <a:bodyPr/>
        <a:lstStyle/>
        <a:p>
          <a:endParaRPr lang="en-US"/>
        </a:p>
      </dgm:t>
    </dgm:pt>
    <dgm:pt modelId="{57C7F1DC-472C-40AC-8146-8D0747B7A2F2}" type="sibTrans" cxnId="{CFACB021-5A0E-4A50-8C68-26C10C133990}">
      <dgm:prSet/>
      <dgm:spPr/>
      <dgm:t>
        <a:bodyPr/>
        <a:lstStyle/>
        <a:p>
          <a:endParaRPr lang="en-US"/>
        </a:p>
      </dgm:t>
    </dgm:pt>
    <dgm:pt modelId="{5F3BA170-5878-4BF1-A80E-D4FCEFB05311}">
      <dgm:prSet/>
      <dgm:spPr/>
      <dgm:t>
        <a:bodyPr/>
        <a:lstStyle/>
        <a:p>
          <a:r>
            <a:rPr lang="en-US" b="1"/>
            <a:t>Machine learning</a:t>
          </a:r>
          <a:r>
            <a:rPr lang="en-US"/>
            <a:t> is a branch of artificial intelligence in which computers learn from data, identify patterns and can make predictions.</a:t>
          </a:r>
        </a:p>
      </dgm:t>
    </dgm:pt>
    <dgm:pt modelId="{62A17745-46DB-47C7-8866-4BFA7C3DEDB3}" type="parTrans" cxnId="{024CA9E1-872E-47A5-9A4A-EC8535610563}">
      <dgm:prSet/>
      <dgm:spPr/>
      <dgm:t>
        <a:bodyPr/>
        <a:lstStyle/>
        <a:p>
          <a:endParaRPr lang="en-US"/>
        </a:p>
      </dgm:t>
    </dgm:pt>
    <dgm:pt modelId="{1A3117AE-E140-4A47-8976-95256818790E}" type="sibTrans" cxnId="{024CA9E1-872E-47A5-9A4A-EC8535610563}">
      <dgm:prSet/>
      <dgm:spPr/>
      <dgm:t>
        <a:bodyPr/>
        <a:lstStyle/>
        <a:p>
          <a:endParaRPr lang="en-US"/>
        </a:p>
      </dgm:t>
    </dgm:pt>
    <dgm:pt modelId="{3EEF5412-DBEC-4CC8-8936-A6D8FBC616D3}">
      <dgm:prSet/>
      <dgm:spPr/>
      <dgm:t>
        <a:bodyPr/>
        <a:lstStyle/>
        <a:p>
          <a:r>
            <a:rPr lang="en-US" b="1"/>
            <a:t>Predictive Analytics</a:t>
          </a:r>
          <a:r>
            <a:rPr lang="en-US"/>
            <a:t> deals with extracting information from    historical data and using it to predict trends and meaningful behavior patterns – </a:t>
          </a:r>
          <a:r>
            <a:rPr lang="en-US" b="1"/>
            <a:t>What could happen in the future.</a:t>
          </a:r>
          <a:endParaRPr lang="en-US"/>
        </a:p>
      </dgm:t>
    </dgm:pt>
    <dgm:pt modelId="{C997A221-200F-4DDC-B30F-15C9663A2461}" type="parTrans" cxnId="{A7B62AFC-2406-47E7-A70B-12134FE7C186}">
      <dgm:prSet/>
      <dgm:spPr/>
      <dgm:t>
        <a:bodyPr/>
        <a:lstStyle/>
        <a:p>
          <a:endParaRPr lang="en-US"/>
        </a:p>
      </dgm:t>
    </dgm:pt>
    <dgm:pt modelId="{D3670004-AD63-4F51-A608-103BCB50062D}" type="sibTrans" cxnId="{A7B62AFC-2406-47E7-A70B-12134FE7C186}">
      <dgm:prSet/>
      <dgm:spPr/>
      <dgm:t>
        <a:bodyPr/>
        <a:lstStyle/>
        <a:p>
          <a:endParaRPr lang="en-US"/>
        </a:p>
      </dgm:t>
    </dgm:pt>
    <dgm:pt modelId="{EA9675F5-7F11-4920-8EA5-3A30DEC8C505}" type="pres">
      <dgm:prSet presAssocID="{E4892352-9DA5-422C-AC83-E436C8FEE3B8}" presName="root" presStyleCnt="0">
        <dgm:presLayoutVars>
          <dgm:dir/>
          <dgm:resizeHandles val="exact"/>
        </dgm:presLayoutVars>
      </dgm:prSet>
      <dgm:spPr/>
      <dgm:t>
        <a:bodyPr/>
        <a:lstStyle/>
        <a:p>
          <a:endParaRPr lang="en-US"/>
        </a:p>
      </dgm:t>
    </dgm:pt>
    <dgm:pt modelId="{A73C7F96-61E8-4C02-B12A-B7E5EC47F5A3}" type="pres">
      <dgm:prSet presAssocID="{55262B70-F894-4753-BAB3-6CBFEC01BE2F}" presName="compNode" presStyleCnt="0"/>
      <dgm:spPr/>
    </dgm:pt>
    <dgm:pt modelId="{14580D2E-71BA-4787-BE19-52986B590939}" type="pres">
      <dgm:prSet presAssocID="{55262B70-F894-4753-BAB3-6CBFEC01BE2F}" presName="bgRect" presStyleLbl="bgShp" presStyleIdx="0" presStyleCnt="3"/>
      <dgm:spPr/>
    </dgm:pt>
    <dgm:pt modelId="{1B134388-177A-44C6-8B0B-FD94B5AED3CA}" type="pres">
      <dgm:prSet presAssocID="{55262B70-F894-4753-BAB3-6CBFEC01BE2F}"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id="0" name="" descr="Robot"/>
        </a:ext>
      </dgm:extLst>
    </dgm:pt>
    <dgm:pt modelId="{3839CDC4-B965-4BCD-B6C0-74D011300713}" type="pres">
      <dgm:prSet presAssocID="{55262B70-F894-4753-BAB3-6CBFEC01BE2F}" presName="spaceRect" presStyleCnt="0"/>
      <dgm:spPr/>
    </dgm:pt>
    <dgm:pt modelId="{F3F9AB60-F1A9-441B-ABEE-7FDC308DD905}" type="pres">
      <dgm:prSet presAssocID="{55262B70-F894-4753-BAB3-6CBFEC01BE2F}" presName="parTx" presStyleLbl="revTx" presStyleIdx="0" presStyleCnt="3">
        <dgm:presLayoutVars>
          <dgm:chMax val="0"/>
          <dgm:chPref val="0"/>
        </dgm:presLayoutVars>
      </dgm:prSet>
      <dgm:spPr/>
      <dgm:t>
        <a:bodyPr/>
        <a:lstStyle/>
        <a:p>
          <a:endParaRPr lang="en-US"/>
        </a:p>
      </dgm:t>
    </dgm:pt>
    <dgm:pt modelId="{8088507D-A5A4-489F-A92F-AB03091A0752}" type="pres">
      <dgm:prSet presAssocID="{57C7F1DC-472C-40AC-8146-8D0747B7A2F2}" presName="sibTrans" presStyleCnt="0"/>
      <dgm:spPr/>
    </dgm:pt>
    <dgm:pt modelId="{57C5E371-77A6-4248-A627-8ECB89303520}" type="pres">
      <dgm:prSet presAssocID="{5F3BA170-5878-4BF1-A80E-D4FCEFB05311}" presName="compNode" presStyleCnt="0"/>
      <dgm:spPr/>
    </dgm:pt>
    <dgm:pt modelId="{458CCBC2-3C1A-4961-A29B-BD462314F2A5}" type="pres">
      <dgm:prSet presAssocID="{5F3BA170-5878-4BF1-A80E-D4FCEFB05311}" presName="bgRect" presStyleLbl="bgShp" presStyleIdx="1" presStyleCnt="3"/>
      <dgm:spPr/>
    </dgm:pt>
    <dgm:pt modelId="{0C5CAE94-1DFB-4A1B-89B7-08F622B8B179}" type="pres">
      <dgm:prSet presAssocID="{5F3BA170-5878-4BF1-A80E-D4FCEFB05311}"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id="0" name="" descr="Processor"/>
        </a:ext>
      </dgm:extLst>
    </dgm:pt>
    <dgm:pt modelId="{09C5B626-88A4-4FEA-90FA-431215184EB6}" type="pres">
      <dgm:prSet presAssocID="{5F3BA170-5878-4BF1-A80E-D4FCEFB05311}" presName="spaceRect" presStyleCnt="0"/>
      <dgm:spPr/>
    </dgm:pt>
    <dgm:pt modelId="{BE664399-FDF7-4816-9AB8-1821722AE60C}" type="pres">
      <dgm:prSet presAssocID="{5F3BA170-5878-4BF1-A80E-D4FCEFB05311}" presName="parTx" presStyleLbl="revTx" presStyleIdx="1" presStyleCnt="3">
        <dgm:presLayoutVars>
          <dgm:chMax val="0"/>
          <dgm:chPref val="0"/>
        </dgm:presLayoutVars>
      </dgm:prSet>
      <dgm:spPr/>
      <dgm:t>
        <a:bodyPr/>
        <a:lstStyle/>
        <a:p>
          <a:endParaRPr lang="en-US"/>
        </a:p>
      </dgm:t>
    </dgm:pt>
    <dgm:pt modelId="{A9355D59-3A00-4D59-B5B2-30E8C663569C}" type="pres">
      <dgm:prSet presAssocID="{1A3117AE-E140-4A47-8976-95256818790E}" presName="sibTrans" presStyleCnt="0"/>
      <dgm:spPr/>
    </dgm:pt>
    <dgm:pt modelId="{5106163B-1FE0-4945-BCDA-DCD8C137E960}" type="pres">
      <dgm:prSet presAssocID="{3EEF5412-DBEC-4CC8-8936-A6D8FBC616D3}" presName="compNode" presStyleCnt="0"/>
      <dgm:spPr/>
    </dgm:pt>
    <dgm:pt modelId="{E6D6BF3B-CEA9-4810-874A-9959F2519C20}" type="pres">
      <dgm:prSet presAssocID="{3EEF5412-DBEC-4CC8-8936-A6D8FBC616D3}" presName="bgRect" presStyleLbl="bgShp" presStyleIdx="2" presStyleCnt="3"/>
      <dgm:spPr/>
    </dgm:pt>
    <dgm:pt modelId="{CE9ED382-BEC0-4024-9947-E293A437E56D}" type="pres">
      <dgm:prSet presAssocID="{3EEF5412-DBEC-4CC8-8936-A6D8FBC616D3}"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a:noFill/>
        </a:ln>
      </dgm:spPr>
      <dgm:extLst>
        <a:ext uri="{E40237B7-FDA0-4F09-8148-C483321AD2D9}">
          <dgm14:cNvPr xmlns:dgm14="http://schemas.microsoft.com/office/drawing/2010/diagram" id="0" name="" descr="Bar chart"/>
        </a:ext>
      </dgm:extLst>
    </dgm:pt>
    <dgm:pt modelId="{FDAF0855-5FB5-49C7-8E0A-1E936E477E76}" type="pres">
      <dgm:prSet presAssocID="{3EEF5412-DBEC-4CC8-8936-A6D8FBC616D3}" presName="spaceRect" presStyleCnt="0"/>
      <dgm:spPr/>
    </dgm:pt>
    <dgm:pt modelId="{839C6CF9-2772-4867-A2EB-C199D8287F95}" type="pres">
      <dgm:prSet presAssocID="{3EEF5412-DBEC-4CC8-8936-A6D8FBC616D3}" presName="parTx" presStyleLbl="revTx" presStyleIdx="2" presStyleCnt="3">
        <dgm:presLayoutVars>
          <dgm:chMax val="0"/>
          <dgm:chPref val="0"/>
        </dgm:presLayoutVars>
      </dgm:prSet>
      <dgm:spPr/>
      <dgm:t>
        <a:bodyPr/>
        <a:lstStyle/>
        <a:p>
          <a:endParaRPr lang="en-US"/>
        </a:p>
      </dgm:t>
    </dgm:pt>
  </dgm:ptLst>
  <dgm:cxnLst>
    <dgm:cxn modelId="{B21A8ADC-6CD9-4B02-A971-BF64270BE8F1}" type="presOf" srcId="{E4892352-9DA5-422C-AC83-E436C8FEE3B8}" destId="{EA9675F5-7F11-4920-8EA5-3A30DEC8C505}" srcOrd="0" destOrd="0" presId="urn:microsoft.com/office/officeart/2018/2/layout/IconVerticalSolidList"/>
    <dgm:cxn modelId="{024CA9E1-872E-47A5-9A4A-EC8535610563}" srcId="{E4892352-9DA5-422C-AC83-E436C8FEE3B8}" destId="{5F3BA170-5878-4BF1-A80E-D4FCEFB05311}" srcOrd="1" destOrd="0" parTransId="{62A17745-46DB-47C7-8866-4BFA7C3DEDB3}" sibTransId="{1A3117AE-E140-4A47-8976-95256818790E}"/>
    <dgm:cxn modelId="{CFACB021-5A0E-4A50-8C68-26C10C133990}" srcId="{E4892352-9DA5-422C-AC83-E436C8FEE3B8}" destId="{55262B70-F894-4753-BAB3-6CBFEC01BE2F}" srcOrd="0" destOrd="0" parTransId="{51CF1035-8519-44D5-8769-8EC421775911}" sibTransId="{57C7F1DC-472C-40AC-8146-8D0747B7A2F2}"/>
    <dgm:cxn modelId="{E313AA6D-AEA2-491D-B493-A81EEDD1F6D6}" type="presOf" srcId="{55262B70-F894-4753-BAB3-6CBFEC01BE2F}" destId="{F3F9AB60-F1A9-441B-ABEE-7FDC308DD905}" srcOrd="0" destOrd="0" presId="urn:microsoft.com/office/officeart/2018/2/layout/IconVerticalSolidList"/>
    <dgm:cxn modelId="{CF9E3CCF-9169-4A05-A3DE-27A8CC7F2A78}" type="presOf" srcId="{5F3BA170-5878-4BF1-A80E-D4FCEFB05311}" destId="{BE664399-FDF7-4816-9AB8-1821722AE60C}" srcOrd="0" destOrd="0" presId="urn:microsoft.com/office/officeart/2018/2/layout/IconVerticalSolidList"/>
    <dgm:cxn modelId="{96AFCF4C-47F6-43A5-8A4A-84CFD96DF07C}" type="presOf" srcId="{3EEF5412-DBEC-4CC8-8936-A6D8FBC616D3}" destId="{839C6CF9-2772-4867-A2EB-C199D8287F95}" srcOrd="0" destOrd="0" presId="urn:microsoft.com/office/officeart/2018/2/layout/IconVerticalSolidList"/>
    <dgm:cxn modelId="{A7B62AFC-2406-47E7-A70B-12134FE7C186}" srcId="{E4892352-9DA5-422C-AC83-E436C8FEE3B8}" destId="{3EEF5412-DBEC-4CC8-8936-A6D8FBC616D3}" srcOrd="2" destOrd="0" parTransId="{C997A221-200F-4DDC-B30F-15C9663A2461}" sibTransId="{D3670004-AD63-4F51-A608-103BCB50062D}"/>
    <dgm:cxn modelId="{8D57520C-8371-4A05-8113-420FB6312BB6}" type="presParOf" srcId="{EA9675F5-7F11-4920-8EA5-3A30DEC8C505}" destId="{A73C7F96-61E8-4C02-B12A-B7E5EC47F5A3}" srcOrd="0" destOrd="0" presId="urn:microsoft.com/office/officeart/2018/2/layout/IconVerticalSolidList"/>
    <dgm:cxn modelId="{5B705419-B747-4909-BEC7-06A5119F8A3F}" type="presParOf" srcId="{A73C7F96-61E8-4C02-B12A-B7E5EC47F5A3}" destId="{14580D2E-71BA-4787-BE19-52986B590939}" srcOrd="0" destOrd="0" presId="urn:microsoft.com/office/officeart/2018/2/layout/IconVerticalSolidList"/>
    <dgm:cxn modelId="{B1A0DD1A-4A0C-4318-9297-3CA28D554497}" type="presParOf" srcId="{A73C7F96-61E8-4C02-B12A-B7E5EC47F5A3}" destId="{1B134388-177A-44C6-8B0B-FD94B5AED3CA}" srcOrd="1" destOrd="0" presId="urn:microsoft.com/office/officeart/2018/2/layout/IconVerticalSolidList"/>
    <dgm:cxn modelId="{FE180CE5-171B-44DD-A1D9-3C56EF958464}" type="presParOf" srcId="{A73C7F96-61E8-4C02-B12A-B7E5EC47F5A3}" destId="{3839CDC4-B965-4BCD-B6C0-74D011300713}" srcOrd="2" destOrd="0" presId="urn:microsoft.com/office/officeart/2018/2/layout/IconVerticalSolidList"/>
    <dgm:cxn modelId="{55260EF3-12A3-40A0-B20F-02A94D688343}" type="presParOf" srcId="{A73C7F96-61E8-4C02-B12A-B7E5EC47F5A3}" destId="{F3F9AB60-F1A9-441B-ABEE-7FDC308DD905}" srcOrd="3" destOrd="0" presId="urn:microsoft.com/office/officeart/2018/2/layout/IconVerticalSolidList"/>
    <dgm:cxn modelId="{3DE00BB6-84B6-4A68-9A54-EFB1B595EB61}" type="presParOf" srcId="{EA9675F5-7F11-4920-8EA5-3A30DEC8C505}" destId="{8088507D-A5A4-489F-A92F-AB03091A0752}" srcOrd="1" destOrd="0" presId="urn:microsoft.com/office/officeart/2018/2/layout/IconVerticalSolidList"/>
    <dgm:cxn modelId="{7B353FC7-D41D-451B-8A28-1BD4862305A5}" type="presParOf" srcId="{EA9675F5-7F11-4920-8EA5-3A30DEC8C505}" destId="{57C5E371-77A6-4248-A627-8ECB89303520}" srcOrd="2" destOrd="0" presId="urn:microsoft.com/office/officeart/2018/2/layout/IconVerticalSolidList"/>
    <dgm:cxn modelId="{5897C582-22FB-4C55-BB59-08A5294464AA}" type="presParOf" srcId="{57C5E371-77A6-4248-A627-8ECB89303520}" destId="{458CCBC2-3C1A-4961-A29B-BD462314F2A5}" srcOrd="0" destOrd="0" presId="urn:microsoft.com/office/officeart/2018/2/layout/IconVerticalSolidList"/>
    <dgm:cxn modelId="{AA1EDB52-892B-4511-9AC5-65CC88D667E3}" type="presParOf" srcId="{57C5E371-77A6-4248-A627-8ECB89303520}" destId="{0C5CAE94-1DFB-4A1B-89B7-08F622B8B179}" srcOrd="1" destOrd="0" presId="urn:microsoft.com/office/officeart/2018/2/layout/IconVerticalSolidList"/>
    <dgm:cxn modelId="{B4C623D9-FB10-4F84-9560-B276830CE871}" type="presParOf" srcId="{57C5E371-77A6-4248-A627-8ECB89303520}" destId="{09C5B626-88A4-4FEA-90FA-431215184EB6}" srcOrd="2" destOrd="0" presId="urn:microsoft.com/office/officeart/2018/2/layout/IconVerticalSolidList"/>
    <dgm:cxn modelId="{1935746A-154B-4F9B-BCC8-1C981F43FD94}" type="presParOf" srcId="{57C5E371-77A6-4248-A627-8ECB89303520}" destId="{BE664399-FDF7-4816-9AB8-1821722AE60C}" srcOrd="3" destOrd="0" presId="urn:microsoft.com/office/officeart/2018/2/layout/IconVerticalSolidList"/>
    <dgm:cxn modelId="{CD1F5347-6416-4D6D-9441-6991668C8402}" type="presParOf" srcId="{EA9675F5-7F11-4920-8EA5-3A30DEC8C505}" destId="{A9355D59-3A00-4D59-B5B2-30E8C663569C}" srcOrd="3" destOrd="0" presId="urn:microsoft.com/office/officeart/2018/2/layout/IconVerticalSolidList"/>
    <dgm:cxn modelId="{0A688B04-D195-4973-8E71-D33A6E973891}" type="presParOf" srcId="{EA9675F5-7F11-4920-8EA5-3A30DEC8C505}" destId="{5106163B-1FE0-4945-BCDA-DCD8C137E960}" srcOrd="4" destOrd="0" presId="urn:microsoft.com/office/officeart/2018/2/layout/IconVerticalSolidList"/>
    <dgm:cxn modelId="{5FE8038C-B435-47F9-AD1E-91126997233A}" type="presParOf" srcId="{5106163B-1FE0-4945-BCDA-DCD8C137E960}" destId="{E6D6BF3B-CEA9-4810-874A-9959F2519C20}" srcOrd="0" destOrd="0" presId="urn:microsoft.com/office/officeart/2018/2/layout/IconVerticalSolidList"/>
    <dgm:cxn modelId="{485D214A-50DB-4E43-897A-230649A9C360}" type="presParOf" srcId="{5106163B-1FE0-4945-BCDA-DCD8C137E960}" destId="{CE9ED382-BEC0-4024-9947-E293A437E56D}" srcOrd="1" destOrd="0" presId="urn:microsoft.com/office/officeart/2018/2/layout/IconVerticalSolidList"/>
    <dgm:cxn modelId="{12D9B71C-490E-456F-91FB-BD446454F34C}" type="presParOf" srcId="{5106163B-1FE0-4945-BCDA-DCD8C137E960}" destId="{FDAF0855-5FB5-49C7-8E0A-1E936E477E76}" srcOrd="2" destOrd="0" presId="urn:microsoft.com/office/officeart/2018/2/layout/IconVerticalSolidList"/>
    <dgm:cxn modelId="{2632CF1E-16E3-4676-AE5B-DB05D8333471}" type="presParOf" srcId="{5106163B-1FE0-4945-BCDA-DCD8C137E960}" destId="{839C6CF9-2772-4867-A2EB-C199D8287F9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202F909-4564-4DBF-9D97-F147D32929C3}"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101D87CD-DD33-4F8B-8CE5-3342126711ED}">
      <dgm:prSet/>
      <dgm:spPr/>
      <dgm:t>
        <a:bodyPr/>
        <a:lstStyle/>
        <a:p>
          <a:r>
            <a:rPr lang="en-US"/>
            <a:t>Result metrics  provided by Regression include:</a:t>
          </a:r>
        </a:p>
      </dgm:t>
    </dgm:pt>
    <dgm:pt modelId="{9BCA46E8-A946-4D91-9968-D07B5C396352}" type="parTrans" cxnId="{F5B0215E-D818-450D-A6FD-D3A369CE2DE2}">
      <dgm:prSet/>
      <dgm:spPr/>
      <dgm:t>
        <a:bodyPr/>
        <a:lstStyle/>
        <a:p>
          <a:endParaRPr lang="en-US"/>
        </a:p>
      </dgm:t>
    </dgm:pt>
    <dgm:pt modelId="{1AFD53F4-0808-42C0-8056-D123A2C17F75}" type="sibTrans" cxnId="{F5B0215E-D818-450D-A6FD-D3A369CE2DE2}">
      <dgm:prSet/>
      <dgm:spPr/>
      <dgm:t>
        <a:bodyPr/>
        <a:lstStyle/>
        <a:p>
          <a:endParaRPr lang="en-US"/>
        </a:p>
      </dgm:t>
    </dgm:pt>
    <dgm:pt modelId="{5597B1C7-7658-4E83-9732-C6D84BC31794}">
      <dgm:prSet/>
      <dgm:spPr/>
      <dgm:t>
        <a:bodyPr/>
        <a:lstStyle/>
        <a:p>
          <a:r>
            <a:rPr lang="en-US"/>
            <a:t>R squared – measures how close the data is to the fitted regression line – is between 0 and 1 – the closer to 1 the better the model.</a:t>
          </a:r>
        </a:p>
      </dgm:t>
    </dgm:pt>
    <dgm:pt modelId="{02291608-5C7A-4C08-A4E2-03276CE38B54}" type="parTrans" cxnId="{716FD41C-F9C9-4307-BE9D-E8FD01504461}">
      <dgm:prSet/>
      <dgm:spPr/>
      <dgm:t>
        <a:bodyPr/>
        <a:lstStyle/>
        <a:p>
          <a:endParaRPr lang="en-US"/>
        </a:p>
      </dgm:t>
    </dgm:pt>
    <dgm:pt modelId="{8BEA1A8B-9FFD-4847-9D2A-B31D0F033E02}" type="sibTrans" cxnId="{716FD41C-F9C9-4307-BE9D-E8FD01504461}">
      <dgm:prSet/>
      <dgm:spPr/>
      <dgm:t>
        <a:bodyPr/>
        <a:lstStyle/>
        <a:p>
          <a:endParaRPr lang="en-US"/>
        </a:p>
      </dgm:t>
    </dgm:pt>
    <dgm:pt modelId="{25FE6623-5F92-4ECA-93E5-9AEE7AB5CD52}">
      <dgm:prSet/>
      <dgm:spPr/>
      <dgm:t>
        <a:bodyPr/>
        <a:lstStyle/>
        <a:p>
          <a:r>
            <a:rPr lang="en-US"/>
            <a:t>P-Value – measures the statistical significance of the relationship between the variables. Rule of Thumb &lt; .05.</a:t>
          </a:r>
        </a:p>
      </dgm:t>
    </dgm:pt>
    <dgm:pt modelId="{ADAD4C3E-F3EA-46D3-927D-2099C3B92377}" type="parTrans" cxnId="{B15B270C-83B6-43E2-A8FE-85B965A8A2F0}">
      <dgm:prSet/>
      <dgm:spPr/>
      <dgm:t>
        <a:bodyPr/>
        <a:lstStyle/>
        <a:p>
          <a:endParaRPr lang="en-US"/>
        </a:p>
      </dgm:t>
    </dgm:pt>
    <dgm:pt modelId="{4D1B6079-0A00-416B-A9D4-C3E7C4F642B7}" type="sibTrans" cxnId="{B15B270C-83B6-43E2-A8FE-85B965A8A2F0}">
      <dgm:prSet/>
      <dgm:spPr/>
      <dgm:t>
        <a:bodyPr/>
        <a:lstStyle/>
        <a:p>
          <a:endParaRPr lang="en-US"/>
        </a:p>
      </dgm:t>
    </dgm:pt>
    <dgm:pt modelId="{95E7CA5B-D3A9-431F-BAD3-740464797EA2}">
      <dgm:prSet/>
      <dgm:spPr/>
      <dgm:t>
        <a:bodyPr/>
        <a:lstStyle/>
        <a:p>
          <a:r>
            <a:rPr lang="en-US"/>
            <a:t>t statistic – similar to the P-value – measures the relationship between the independent and dependent variable. Rule of Thumb - &gt;2.</a:t>
          </a:r>
        </a:p>
      </dgm:t>
    </dgm:pt>
    <dgm:pt modelId="{85AC67C0-8DE8-4E80-8DD4-0CD8ECEC4A3F}" type="parTrans" cxnId="{AEA517A6-EA92-4F0D-9413-1E5C09BCD2D8}">
      <dgm:prSet/>
      <dgm:spPr/>
      <dgm:t>
        <a:bodyPr/>
        <a:lstStyle/>
        <a:p>
          <a:endParaRPr lang="en-US"/>
        </a:p>
      </dgm:t>
    </dgm:pt>
    <dgm:pt modelId="{858C0055-D561-462A-B927-3043219FEEF7}" type="sibTrans" cxnId="{AEA517A6-EA92-4F0D-9413-1E5C09BCD2D8}">
      <dgm:prSet/>
      <dgm:spPr/>
      <dgm:t>
        <a:bodyPr/>
        <a:lstStyle/>
        <a:p>
          <a:endParaRPr lang="en-US"/>
        </a:p>
      </dgm:t>
    </dgm:pt>
    <dgm:pt modelId="{22C78EE4-E709-4183-B060-BB969934BA67}" type="pres">
      <dgm:prSet presAssocID="{5202F909-4564-4DBF-9D97-F147D32929C3}" presName="linear" presStyleCnt="0">
        <dgm:presLayoutVars>
          <dgm:animLvl val="lvl"/>
          <dgm:resizeHandles val="exact"/>
        </dgm:presLayoutVars>
      </dgm:prSet>
      <dgm:spPr/>
      <dgm:t>
        <a:bodyPr/>
        <a:lstStyle/>
        <a:p>
          <a:endParaRPr lang="en-US"/>
        </a:p>
      </dgm:t>
    </dgm:pt>
    <dgm:pt modelId="{330910E4-B8EA-4C92-8FE4-E4C86C856585}" type="pres">
      <dgm:prSet presAssocID="{101D87CD-DD33-4F8B-8CE5-3342126711ED}" presName="parentText" presStyleLbl="node1" presStyleIdx="0" presStyleCnt="4">
        <dgm:presLayoutVars>
          <dgm:chMax val="0"/>
          <dgm:bulletEnabled val="1"/>
        </dgm:presLayoutVars>
      </dgm:prSet>
      <dgm:spPr/>
      <dgm:t>
        <a:bodyPr/>
        <a:lstStyle/>
        <a:p>
          <a:endParaRPr lang="en-US"/>
        </a:p>
      </dgm:t>
    </dgm:pt>
    <dgm:pt modelId="{94642E34-066F-4B13-807E-4F6278DAB934}" type="pres">
      <dgm:prSet presAssocID="{1AFD53F4-0808-42C0-8056-D123A2C17F75}" presName="spacer" presStyleCnt="0"/>
      <dgm:spPr/>
    </dgm:pt>
    <dgm:pt modelId="{98BEA9AC-C4DD-4E9C-A22C-53E43E4C5528}" type="pres">
      <dgm:prSet presAssocID="{5597B1C7-7658-4E83-9732-C6D84BC31794}" presName="parentText" presStyleLbl="node1" presStyleIdx="1" presStyleCnt="4">
        <dgm:presLayoutVars>
          <dgm:chMax val="0"/>
          <dgm:bulletEnabled val="1"/>
        </dgm:presLayoutVars>
      </dgm:prSet>
      <dgm:spPr/>
      <dgm:t>
        <a:bodyPr/>
        <a:lstStyle/>
        <a:p>
          <a:endParaRPr lang="en-US"/>
        </a:p>
      </dgm:t>
    </dgm:pt>
    <dgm:pt modelId="{8B187F14-C89E-42ED-8407-BF81F7B472B2}" type="pres">
      <dgm:prSet presAssocID="{8BEA1A8B-9FFD-4847-9D2A-B31D0F033E02}" presName="spacer" presStyleCnt="0"/>
      <dgm:spPr/>
    </dgm:pt>
    <dgm:pt modelId="{3CC60A49-12E5-4732-BD46-E9E1C505F1BE}" type="pres">
      <dgm:prSet presAssocID="{25FE6623-5F92-4ECA-93E5-9AEE7AB5CD52}" presName="parentText" presStyleLbl="node1" presStyleIdx="2" presStyleCnt="4">
        <dgm:presLayoutVars>
          <dgm:chMax val="0"/>
          <dgm:bulletEnabled val="1"/>
        </dgm:presLayoutVars>
      </dgm:prSet>
      <dgm:spPr/>
      <dgm:t>
        <a:bodyPr/>
        <a:lstStyle/>
        <a:p>
          <a:endParaRPr lang="en-US"/>
        </a:p>
      </dgm:t>
    </dgm:pt>
    <dgm:pt modelId="{4B0947B1-7A84-4CF4-B401-94E7A56DF662}" type="pres">
      <dgm:prSet presAssocID="{4D1B6079-0A00-416B-A9D4-C3E7C4F642B7}" presName="spacer" presStyleCnt="0"/>
      <dgm:spPr/>
    </dgm:pt>
    <dgm:pt modelId="{9EABCF32-7DB8-4233-ABBF-FDA61D158135}" type="pres">
      <dgm:prSet presAssocID="{95E7CA5B-D3A9-431F-BAD3-740464797EA2}" presName="parentText" presStyleLbl="node1" presStyleIdx="3" presStyleCnt="4">
        <dgm:presLayoutVars>
          <dgm:chMax val="0"/>
          <dgm:bulletEnabled val="1"/>
        </dgm:presLayoutVars>
      </dgm:prSet>
      <dgm:spPr/>
      <dgm:t>
        <a:bodyPr/>
        <a:lstStyle/>
        <a:p>
          <a:endParaRPr lang="en-US"/>
        </a:p>
      </dgm:t>
    </dgm:pt>
  </dgm:ptLst>
  <dgm:cxnLst>
    <dgm:cxn modelId="{B15B270C-83B6-43E2-A8FE-85B965A8A2F0}" srcId="{5202F909-4564-4DBF-9D97-F147D32929C3}" destId="{25FE6623-5F92-4ECA-93E5-9AEE7AB5CD52}" srcOrd="2" destOrd="0" parTransId="{ADAD4C3E-F3EA-46D3-927D-2099C3B92377}" sibTransId="{4D1B6079-0A00-416B-A9D4-C3E7C4F642B7}"/>
    <dgm:cxn modelId="{F0AC732E-98A2-4155-A770-8EEE76A65444}" type="presOf" srcId="{5202F909-4564-4DBF-9D97-F147D32929C3}" destId="{22C78EE4-E709-4183-B060-BB969934BA67}" srcOrd="0" destOrd="0" presId="urn:microsoft.com/office/officeart/2005/8/layout/vList2"/>
    <dgm:cxn modelId="{716FD41C-F9C9-4307-BE9D-E8FD01504461}" srcId="{5202F909-4564-4DBF-9D97-F147D32929C3}" destId="{5597B1C7-7658-4E83-9732-C6D84BC31794}" srcOrd="1" destOrd="0" parTransId="{02291608-5C7A-4C08-A4E2-03276CE38B54}" sibTransId="{8BEA1A8B-9FFD-4847-9D2A-B31D0F033E02}"/>
    <dgm:cxn modelId="{F5B0215E-D818-450D-A6FD-D3A369CE2DE2}" srcId="{5202F909-4564-4DBF-9D97-F147D32929C3}" destId="{101D87CD-DD33-4F8B-8CE5-3342126711ED}" srcOrd="0" destOrd="0" parTransId="{9BCA46E8-A946-4D91-9968-D07B5C396352}" sibTransId="{1AFD53F4-0808-42C0-8056-D123A2C17F75}"/>
    <dgm:cxn modelId="{A1F61418-B426-48D6-879A-99EDBDB15D84}" type="presOf" srcId="{101D87CD-DD33-4F8B-8CE5-3342126711ED}" destId="{330910E4-B8EA-4C92-8FE4-E4C86C856585}" srcOrd="0" destOrd="0" presId="urn:microsoft.com/office/officeart/2005/8/layout/vList2"/>
    <dgm:cxn modelId="{3B45E801-2CB1-4834-950D-EF785C7C8332}" type="presOf" srcId="{5597B1C7-7658-4E83-9732-C6D84BC31794}" destId="{98BEA9AC-C4DD-4E9C-A22C-53E43E4C5528}" srcOrd="0" destOrd="0" presId="urn:microsoft.com/office/officeart/2005/8/layout/vList2"/>
    <dgm:cxn modelId="{AEA517A6-EA92-4F0D-9413-1E5C09BCD2D8}" srcId="{5202F909-4564-4DBF-9D97-F147D32929C3}" destId="{95E7CA5B-D3A9-431F-BAD3-740464797EA2}" srcOrd="3" destOrd="0" parTransId="{85AC67C0-8DE8-4E80-8DD4-0CD8ECEC4A3F}" sibTransId="{858C0055-D561-462A-B927-3043219FEEF7}"/>
    <dgm:cxn modelId="{568E5646-788B-4163-A132-51173B3BF3F1}" type="presOf" srcId="{95E7CA5B-D3A9-431F-BAD3-740464797EA2}" destId="{9EABCF32-7DB8-4233-ABBF-FDA61D158135}" srcOrd="0" destOrd="0" presId="urn:microsoft.com/office/officeart/2005/8/layout/vList2"/>
    <dgm:cxn modelId="{DBA0F9BD-81A8-4587-8CE8-C2E7A7B08379}" type="presOf" srcId="{25FE6623-5F92-4ECA-93E5-9AEE7AB5CD52}" destId="{3CC60A49-12E5-4732-BD46-E9E1C505F1BE}" srcOrd="0" destOrd="0" presId="urn:microsoft.com/office/officeart/2005/8/layout/vList2"/>
    <dgm:cxn modelId="{F2E12D3A-E09B-4801-883A-15351ECA882E}" type="presParOf" srcId="{22C78EE4-E709-4183-B060-BB969934BA67}" destId="{330910E4-B8EA-4C92-8FE4-E4C86C856585}" srcOrd="0" destOrd="0" presId="urn:microsoft.com/office/officeart/2005/8/layout/vList2"/>
    <dgm:cxn modelId="{CA6C984A-CD7B-48A9-9FA6-31D4DA2257E1}" type="presParOf" srcId="{22C78EE4-E709-4183-B060-BB969934BA67}" destId="{94642E34-066F-4B13-807E-4F6278DAB934}" srcOrd="1" destOrd="0" presId="urn:microsoft.com/office/officeart/2005/8/layout/vList2"/>
    <dgm:cxn modelId="{FC5C692D-CE64-4486-AA46-18D3CE0584C9}" type="presParOf" srcId="{22C78EE4-E709-4183-B060-BB969934BA67}" destId="{98BEA9AC-C4DD-4E9C-A22C-53E43E4C5528}" srcOrd="2" destOrd="0" presId="urn:microsoft.com/office/officeart/2005/8/layout/vList2"/>
    <dgm:cxn modelId="{A1D7C95D-0B10-445D-B30A-86ED1A060014}" type="presParOf" srcId="{22C78EE4-E709-4183-B060-BB969934BA67}" destId="{8B187F14-C89E-42ED-8407-BF81F7B472B2}" srcOrd="3" destOrd="0" presId="urn:microsoft.com/office/officeart/2005/8/layout/vList2"/>
    <dgm:cxn modelId="{56690F85-7927-40BF-B0A8-9198FC2D3A1A}" type="presParOf" srcId="{22C78EE4-E709-4183-B060-BB969934BA67}" destId="{3CC60A49-12E5-4732-BD46-E9E1C505F1BE}" srcOrd="4" destOrd="0" presId="urn:microsoft.com/office/officeart/2005/8/layout/vList2"/>
    <dgm:cxn modelId="{E9462236-6B4F-4A57-9A00-02D8AF6046D6}" type="presParOf" srcId="{22C78EE4-E709-4183-B060-BB969934BA67}" destId="{4B0947B1-7A84-4CF4-B401-94E7A56DF662}" srcOrd="5" destOrd="0" presId="urn:microsoft.com/office/officeart/2005/8/layout/vList2"/>
    <dgm:cxn modelId="{E889BB58-7C59-4BA2-939F-A3C2DE09ADB1}" type="presParOf" srcId="{22C78EE4-E709-4183-B060-BB969934BA67}" destId="{9EABCF32-7DB8-4233-ABBF-FDA61D158135}"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75E71DD-048F-4317-9609-5EEA35A4DD18}"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AB34042E-2BF8-4F70-83D7-F5E0747993EB}">
      <dgm:prSet/>
      <dgm:spPr/>
      <dgm:t>
        <a:bodyPr/>
        <a:lstStyle/>
        <a:p>
          <a:r>
            <a:rPr lang="en-US"/>
            <a:t>Time series regression discovers patterns in historical data and then extrapolates this into future periods.</a:t>
          </a:r>
        </a:p>
      </dgm:t>
    </dgm:pt>
    <dgm:pt modelId="{8300B93F-C25C-40B3-843B-1B339CADE8A0}" type="parTrans" cxnId="{39D0ED12-868D-4F84-9688-92CE3A053449}">
      <dgm:prSet/>
      <dgm:spPr/>
      <dgm:t>
        <a:bodyPr/>
        <a:lstStyle/>
        <a:p>
          <a:endParaRPr lang="en-US"/>
        </a:p>
      </dgm:t>
    </dgm:pt>
    <dgm:pt modelId="{D5B4C84A-D2EA-4F65-BFE4-DF18BDF4EF12}" type="sibTrans" cxnId="{39D0ED12-868D-4F84-9688-92CE3A053449}">
      <dgm:prSet/>
      <dgm:spPr/>
      <dgm:t>
        <a:bodyPr/>
        <a:lstStyle/>
        <a:p>
          <a:endParaRPr lang="en-US"/>
        </a:p>
      </dgm:t>
    </dgm:pt>
    <dgm:pt modelId="{732C55DC-08EC-483B-9924-A2BEF3AE17C1}">
      <dgm:prSet/>
      <dgm:spPr/>
      <dgm:t>
        <a:bodyPr/>
        <a:lstStyle/>
        <a:p>
          <a:r>
            <a:rPr lang="en-US"/>
            <a:t>It can be used to predict the current year sales amounts based on prior periods figures.</a:t>
          </a:r>
        </a:p>
      </dgm:t>
    </dgm:pt>
    <dgm:pt modelId="{6B327007-E6E4-490B-BF46-7AE1BFBC9A88}" type="parTrans" cxnId="{6E766A04-F843-4E52-8F94-854C10890500}">
      <dgm:prSet/>
      <dgm:spPr/>
      <dgm:t>
        <a:bodyPr/>
        <a:lstStyle/>
        <a:p>
          <a:endParaRPr lang="en-US"/>
        </a:p>
      </dgm:t>
    </dgm:pt>
    <dgm:pt modelId="{5676B597-7E4A-43B2-811B-DB1682E6BCB1}" type="sibTrans" cxnId="{6E766A04-F843-4E52-8F94-854C10890500}">
      <dgm:prSet/>
      <dgm:spPr/>
      <dgm:t>
        <a:bodyPr/>
        <a:lstStyle/>
        <a:p>
          <a:endParaRPr lang="en-US"/>
        </a:p>
      </dgm:t>
    </dgm:pt>
    <dgm:pt modelId="{4AC756DE-4047-4D6A-BC7B-177CB59B0141}">
      <dgm:prSet/>
      <dgm:spPr/>
      <dgm:t>
        <a:bodyPr/>
        <a:lstStyle/>
        <a:p>
          <a:r>
            <a:rPr lang="en-US"/>
            <a:t>In many business situations there is a seasonality pattern that must be taken into account in the forecast.</a:t>
          </a:r>
        </a:p>
      </dgm:t>
    </dgm:pt>
    <dgm:pt modelId="{C33F11FE-D8A2-4A4D-8D79-CE045440BE6C}" type="parTrans" cxnId="{4C9E0615-63F3-40E5-AC9D-8450DE368594}">
      <dgm:prSet/>
      <dgm:spPr/>
      <dgm:t>
        <a:bodyPr/>
        <a:lstStyle/>
        <a:p>
          <a:endParaRPr lang="en-US"/>
        </a:p>
      </dgm:t>
    </dgm:pt>
    <dgm:pt modelId="{EFE66139-053D-420D-91FB-C0CF537A7A14}" type="sibTrans" cxnId="{4C9E0615-63F3-40E5-AC9D-8450DE368594}">
      <dgm:prSet/>
      <dgm:spPr/>
      <dgm:t>
        <a:bodyPr/>
        <a:lstStyle/>
        <a:p>
          <a:endParaRPr lang="en-US"/>
        </a:p>
      </dgm:t>
    </dgm:pt>
    <dgm:pt modelId="{19ECC4CD-CEF4-4525-B2F7-3BF1D460CAC7}" type="pres">
      <dgm:prSet presAssocID="{A75E71DD-048F-4317-9609-5EEA35A4DD18}" presName="linear" presStyleCnt="0">
        <dgm:presLayoutVars>
          <dgm:animLvl val="lvl"/>
          <dgm:resizeHandles val="exact"/>
        </dgm:presLayoutVars>
      </dgm:prSet>
      <dgm:spPr/>
      <dgm:t>
        <a:bodyPr/>
        <a:lstStyle/>
        <a:p>
          <a:endParaRPr lang="en-US"/>
        </a:p>
      </dgm:t>
    </dgm:pt>
    <dgm:pt modelId="{0F600F61-EC8F-4F70-9A66-60CA57DCCEA9}" type="pres">
      <dgm:prSet presAssocID="{AB34042E-2BF8-4F70-83D7-F5E0747993EB}" presName="parentText" presStyleLbl="node1" presStyleIdx="0" presStyleCnt="3">
        <dgm:presLayoutVars>
          <dgm:chMax val="0"/>
          <dgm:bulletEnabled val="1"/>
        </dgm:presLayoutVars>
      </dgm:prSet>
      <dgm:spPr/>
      <dgm:t>
        <a:bodyPr/>
        <a:lstStyle/>
        <a:p>
          <a:endParaRPr lang="en-US"/>
        </a:p>
      </dgm:t>
    </dgm:pt>
    <dgm:pt modelId="{A8BF1EF3-CEE9-41C8-9277-434FF44F93E8}" type="pres">
      <dgm:prSet presAssocID="{D5B4C84A-D2EA-4F65-BFE4-DF18BDF4EF12}" presName="spacer" presStyleCnt="0"/>
      <dgm:spPr/>
    </dgm:pt>
    <dgm:pt modelId="{6598E254-56AD-4E0D-BA58-B38B77E0295E}" type="pres">
      <dgm:prSet presAssocID="{732C55DC-08EC-483B-9924-A2BEF3AE17C1}" presName="parentText" presStyleLbl="node1" presStyleIdx="1" presStyleCnt="3">
        <dgm:presLayoutVars>
          <dgm:chMax val="0"/>
          <dgm:bulletEnabled val="1"/>
        </dgm:presLayoutVars>
      </dgm:prSet>
      <dgm:spPr/>
      <dgm:t>
        <a:bodyPr/>
        <a:lstStyle/>
        <a:p>
          <a:endParaRPr lang="en-US"/>
        </a:p>
      </dgm:t>
    </dgm:pt>
    <dgm:pt modelId="{EF631AFC-FFEA-4F9A-AF4D-670F6E65CFB5}" type="pres">
      <dgm:prSet presAssocID="{5676B597-7E4A-43B2-811B-DB1682E6BCB1}" presName="spacer" presStyleCnt="0"/>
      <dgm:spPr/>
    </dgm:pt>
    <dgm:pt modelId="{9A1821CA-2E62-4BFA-B8A2-E1D8AEA073B1}" type="pres">
      <dgm:prSet presAssocID="{4AC756DE-4047-4D6A-BC7B-177CB59B0141}" presName="parentText" presStyleLbl="node1" presStyleIdx="2" presStyleCnt="3">
        <dgm:presLayoutVars>
          <dgm:chMax val="0"/>
          <dgm:bulletEnabled val="1"/>
        </dgm:presLayoutVars>
      </dgm:prSet>
      <dgm:spPr/>
      <dgm:t>
        <a:bodyPr/>
        <a:lstStyle/>
        <a:p>
          <a:endParaRPr lang="en-US"/>
        </a:p>
      </dgm:t>
    </dgm:pt>
  </dgm:ptLst>
  <dgm:cxnLst>
    <dgm:cxn modelId="{926D0A5C-BE39-4C6C-956E-4AE670EC339A}" type="presOf" srcId="{AB34042E-2BF8-4F70-83D7-F5E0747993EB}" destId="{0F600F61-EC8F-4F70-9A66-60CA57DCCEA9}" srcOrd="0" destOrd="0" presId="urn:microsoft.com/office/officeart/2005/8/layout/vList2"/>
    <dgm:cxn modelId="{4C9E0615-63F3-40E5-AC9D-8450DE368594}" srcId="{A75E71DD-048F-4317-9609-5EEA35A4DD18}" destId="{4AC756DE-4047-4D6A-BC7B-177CB59B0141}" srcOrd="2" destOrd="0" parTransId="{C33F11FE-D8A2-4A4D-8D79-CE045440BE6C}" sibTransId="{EFE66139-053D-420D-91FB-C0CF537A7A14}"/>
    <dgm:cxn modelId="{169F62E8-8F4D-456D-814A-6EE9FB361E47}" type="presOf" srcId="{A75E71DD-048F-4317-9609-5EEA35A4DD18}" destId="{19ECC4CD-CEF4-4525-B2F7-3BF1D460CAC7}" srcOrd="0" destOrd="0" presId="urn:microsoft.com/office/officeart/2005/8/layout/vList2"/>
    <dgm:cxn modelId="{39D0ED12-868D-4F84-9688-92CE3A053449}" srcId="{A75E71DD-048F-4317-9609-5EEA35A4DD18}" destId="{AB34042E-2BF8-4F70-83D7-F5E0747993EB}" srcOrd="0" destOrd="0" parTransId="{8300B93F-C25C-40B3-843B-1B339CADE8A0}" sibTransId="{D5B4C84A-D2EA-4F65-BFE4-DF18BDF4EF12}"/>
    <dgm:cxn modelId="{6E766A04-F843-4E52-8F94-854C10890500}" srcId="{A75E71DD-048F-4317-9609-5EEA35A4DD18}" destId="{732C55DC-08EC-483B-9924-A2BEF3AE17C1}" srcOrd="1" destOrd="0" parTransId="{6B327007-E6E4-490B-BF46-7AE1BFBC9A88}" sibTransId="{5676B597-7E4A-43B2-811B-DB1682E6BCB1}"/>
    <dgm:cxn modelId="{52038D35-DE7F-4E77-956C-4515C7222FC3}" type="presOf" srcId="{732C55DC-08EC-483B-9924-A2BEF3AE17C1}" destId="{6598E254-56AD-4E0D-BA58-B38B77E0295E}" srcOrd="0" destOrd="0" presId="urn:microsoft.com/office/officeart/2005/8/layout/vList2"/>
    <dgm:cxn modelId="{4D5260A5-73B2-4BDB-8B44-AB198C5263F8}" type="presOf" srcId="{4AC756DE-4047-4D6A-BC7B-177CB59B0141}" destId="{9A1821CA-2E62-4BFA-B8A2-E1D8AEA073B1}" srcOrd="0" destOrd="0" presId="urn:microsoft.com/office/officeart/2005/8/layout/vList2"/>
    <dgm:cxn modelId="{8C9385F2-0517-4F9A-8EED-36DAD839F078}" type="presParOf" srcId="{19ECC4CD-CEF4-4525-B2F7-3BF1D460CAC7}" destId="{0F600F61-EC8F-4F70-9A66-60CA57DCCEA9}" srcOrd="0" destOrd="0" presId="urn:microsoft.com/office/officeart/2005/8/layout/vList2"/>
    <dgm:cxn modelId="{BA0F432D-2936-4161-9357-4A6C3B49E0C6}" type="presParOf" srcId="{19ECC4CD-CEF4-4525-B2F7-3BF1D460CAC7}" destId="{A8BF1EF3-CEE9-41C8-9277-434FF44F93E8}" srcOrd="1" destOrd="0" presId="urn:microsoft.com/office/officeart/2005/8/layout/vList2"/>
    <dgm:cxn modelId="{9DD989F6-4284-4395-A6DF-CF46D48DA533}" type="presParOf" srcId="{19ECC4CD-CEF4-4525-B2F7-3BF1D460CAC7}" destId="{6598E254-56AD-4E0D-BA58-B38B77E0295E}" srcOrd="2" destOrd="0" presId="urn:microsoft.com/office/officeart/2005/8/layout/vList2"/>
    <dgm:cxn modelId="{A1368D55-926C-4E04-A364-78D6B4CFB9B8}" type="presParOf" srcId="{19ECC4CD-CEF4-4525-B2F7-3BF1D460CAC7}" destId="{EF631AFC-FFEA-4F9A-AF4D-670F6E65CFB5}" srcOrd="3" destOrd="0" presId="urn:microsoft.com/office/officeart/2005/8/layout/vList2"/>
    <dgm:cxn modelId="{54634524-F761-4982-A163-131A275338CF}" type="presParOf" srcId="{19ECC4CD-CEF4-4525-B2F7-3BF1D460CAC7}" destId="{9A1821CA-2E62-4BFA-B8A2-E1D8AEA073B1}"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FA876F7-FD84-4633-AB8B-CA4EC0601DA1}"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4167A84A-7131-413D-8C79-6DF865CF699B}">
      <dgm:prSet/>
      <dgm:spPr/>
      <dgm:t>
        <a:bodyPr/>
        <a:lstStyle/>
        <a:p>
          <a:r>
            <a:rPr lang="en-US"/>
            <a:t>It’s also critical to evaluate the effectiveness of the classification model. </a:t>
          </a:r>
        </a:p>
      </dgm:t>
    </dgm:pt>
    <dgm:pt modelId="{D624FE9E-24E3-46EA-9AF3-9627A1015B38}" type="parTrans" cxnId="{D72AC813-2BAD-486A-8F37-57E58FBD86C5}">
      <dgm:prSet/>
      <dgm:spPr/>
      <dgm:t>
        <a:bodyPr/>
        <a:lstStyle/>
        <a:p>
          <a:endParaRPr lang="en-US"/>
        </a:p>
      </dgm:t>
    </dgm:pt>
    <dgm:pt modelId="{0816C1FA-3BEB-4543-BF29-62374B4C4AA0}" type="sibTrans" cxnId="{D72AC813-2BAD-486A-8F37-57E58FBD86C5}">
      <dgm:prSet/>
      <dgm:spPr/>
      <dgm:t>
        <a:bodyPr/>
        <a:lstStyle/>
        <a:p>
          <a:endParaRPr lang="en-US"/>
        </a:p>
      </dgm:t>
    </dgm:pt>
    <dgm:pt modelId="{4700FB47-8167-41A7-BB7B-4BC398BEB79B}">
      <dgm:prSet/>
      <dgm:spPr/>
      <dgm:t>
        <a:bodyPr/>
        <a:lstStyle/>
        <a:p>
          <a:r>
            <a:rPr lang="en-US"/>
            <a:t>The model is tested by setting aside a portion of the training data set which is referred to as the test data set. </a:t>
          </a:r>
        </a:p>
      </dgm:t>
    </dgm:pt>
    <dgm:pt modelId="{FF2E0B7E-287A-4D4C-8494-16C97D6D2E32}" type="parTrans" cxnId="{735CF234-5C89-4542-AFCD-F9A834338CE7}">
      <dgm:prSet/>
      <dgm:spPr/>
      <dgm:t>
        <a:bodyPr/>
        <a:lstStyle/>
        <a:p>
          <a:endParaRPr lang="en-US"/>
        </a:p>
      </dgm:t>
    </dgm:pt>
    <dgm:pt modelId="{DF5C4402-B29B-4C5A-B211-E976BCBB7CE4}" type="sibTrans" cxnId="{735CF234-5C89-4542-AFCD-F9A834338CE7}">
      <dgm:prSet/>
      <dgm:spPr/>
      <dgm:t>
        <a:bodyPr/>
        <a:lstStyle/>
        <a:p>
          <a:endParaRPr lang="en-US"/>
        </a:p>
      </dgm:t>
    </dgm:pt>
    <dgm:pt modelId="{ABA287A3-D577-4B44-8266-CCC6F94C4F14}">
      <dgm:prSet/>
      <dgm:spPr/>
      <dgm:t>
        <a:bodyPr/>
        <a:lstStyle/>
        <a:p>
          <a:r>
            <a:rPr lang="en-US"/>
            <a:t>The test data set is run through the model and the results are compared to the original known values. </a:t>
          </a:r>
        </a:p>
      </dgm:t>
    </dgm:pt>
    <dgm:pt modelId="{D2603107-C2A2-407B-91C6-2802170EE1CA}" type="parTrans" cxnId="{62D974F1-6308-4992-A984-18D9FB05B455}">
      <dgm:prSet/>
      <dgm:spPr/>
      <dgm:t>
        <a:bodyPr/>
        <a:lstStyle/>
        <a:p>
          <a:endParaRPr lang="en-US"/>
        </a:p>
      </dgm:t>
    </dgm:pt>
    <dgm:pt modelId="{FF3B8CA0-414E-474C-BBB8-FBF02A6695BB}" type="sibTrans" cxnId="{62D974F1-6308-4992-A984-18D9FB05B455}">
      <dgm:prSet/>
      <dgm:spPr/>
      <dgm:t>
        <a:bodyPr/>
        <a:lstStyle/>
        <a:p>
          <a:endParaRPr lang="en-US"/>
        </a:p>
      </dgm:t>
    </dgm:pt>
    <dgm:pt modelId="{B6D97EB4-038A-45D2-AA0C-633C4D9F7DDE}">
      <dgm:prSet/>
      <dgm:spPr/>
      <dgm:t>
        <a:bodyPr/>
        <a:lstStyle/>
        <a:p>
          <a:r>
            <a:rPr lang="en-US"/>
            <a:t>The result is called a confusion matrix and it displays the number of correct and incorrect predictions. </a:t>
          </a:r>
        </a:p>
      </dgm:t>
    </dgm:pt>
    <dgm:pt modelId="{59021432-8EB5-4C57-8632-F8F189B6212B}" type="parTrans" cxnId="{ACC2B208-A6E1-4822-BF9D-6A0922162930}">
      <dgm:prSet/>
      <dgm:spPr/>
      <dgm:t>
        <a:bodyPr/>
        <a:lstStyle/>
        <a:p>
          <a:endParaRPr lang="en-US"/>
        </a:p>
      </dgm:t>
    </dgm:pt>
    <dgm:pt modelId="{7FFCDCC6-B825-4755-98BF-A2C451B85F52}" type="sibTrans" cxnId="{ACC2B208-A6E1-4822-BF9D-6A0922162930}">
      <dgm:prSet/>
      <dgm:spPr/>
      <dgm:t>
        <a:bodyPr/>
        <a:lstStyle/>
        <a:p>
          <a:endParaRPr lang="en-US"/>
        </a:p>
      </dgm:t>
    </dgm:pt>
    <dgm:pt modelId="{688FF3FF-9585-420F-83DB-F301DD44F1A5}" type="pres">
      <dgm:prSet presAssocID="{EFA876F7-FD84-4633-AB8B-CA4EC0601DA1}" presName="root" presStyleCnt="0">
        <dgm:presLayoutVars>
          <dgm:dir/>
          <dgm:resizeHandles val="exact"/>
        </dgm:presLayoutVars>
      </dgm:prSet>
      <dgm:spPr/>
      <dgm:t>
        <a:bodyPr/>
        <a:lstStyle/>
        <a:p>
          <a:endParaRPr lang="en-US"/>
        </a:p>
      </dgm:t>
    </dgm:pt>
    <dgm:pt modelId="{367D60BB-40DA-41AA-829C-05372FD5D8D7}" type="pres">
      <dgm:prSet presAssocID="{4167A84A-7131-413D-8C79-6DF865CF699B}" presName="compNode" presStyleCnt="0"/>
      <dgm:spPr/>
    </dgm:pt>
    <dgm:pt modelId="{91A2532A-7583-461E-A35D-1920D4D9AD9E}" type="pres">
      <dgm:prSet presAssocID="{4167A84A-7131-413D-8C79-6DF865CF699B}" presName="bgRect" presStyleLbl="bgShp" presStyleIdx="0" presStyleCnt="4"/>
      <dgm:spPr/>
    </dgm:pt>
    <dgm:pt modelId="{118CB4EC-FD5C-4487-8725-094330A82158}" type="pres">
      <dgm:prSet presAssocID="{4167A84A-7131-413D-8C79-6DF865CF699B}"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id="0" name="" descr="Magnifying glass"/>
        </a:ext>
      </dgm:extLst>
    </dgm:pt>
    <dgm:pt modelId="{919AB29E-B074-4E5A-BB23-7707D76BFD78}" type="pres">
      <dgm:prSet presAssocID="{4167A84A-7131-413D-8C79-6DF865CF699B}" presName="spaceRect" presStyleCnt="0"/>
      <dgm:spPr/>
    </dgm:pt>
    <dgm:pt modelId="{FD52A2D4-F8CC-4EA1-9686-4A2C7F469BF3}" type="pres">
      <dgm:prSet presAssocID="{4167A84A-7131-413D-8C79-6DF865CF699B}" presName="parTx" presStyleLbl="revTx" presStyleIdx="0" presStyleCnt="4">
        <dgm:presLayoutVars>
          <dgm:chMax val="0"/>
          <dgm:chPref val="0"/>
        </dgm:presLayoutVars>
      </dgm:prSet>
      <dgm:spPr/>
      <dgm:t>
        <a:bodyPr/>
        <a:lstStyle/>
        <a:p>
          <a:endParaRPr lang="en-US"/>
        </a:p>
      </dgm:t>
    </dgm:pt>
    <dgm:pt modelId="{FA7ACF29-EDC4-44ED-A8A6-0D645687349F}" type="pres">
      <dgm:prSet presAssocID="{0816C1FA-3BEB-4543-BF29-62374B4C4AA0}" presName="sibTrans" presStyleCnt="0"/>
      <dgm:spPr/>
    </dgm:pt>
    <dgm:pt modelId="{61029A77-2BD1-4B24-8480-DB7D8AABCECE}" type="pres">
      <dgm:prSet presAssocID="{4700FB47-8167-41A7-BB7B-4BC398BEB79B}" presName="compNode" presStyleCnt="0"/>
      <dgm:spPr/>
    </dgm:pt>
    <dgm:pt modelId="{BD9D58AB-C5E6-485A-83D1-59745C44D9BA}" type="pres">
      <dgm:prSet presAssocID="{4700FB47-8167-41A7-BB7B-4BC398BEB79B}" presName="bgRect" presStyleLbl="bgShp" presStyleIdx="1" presStyleCnt="4"/>
      <dgm:spPr/>
    </dgm:pt>
    <dgm:pt modelId="{937D4D92-5E7A-4E16-99ED-70EC03253824}" type="pres">
      <dgm:prSet presAssocID="{4700FB47-8167-41A7-BB7B-4BC398BEB79B}"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id="0" name="" descr="Database"/>
        </a:ext>
      </dgm:extLst>
    </dgm:pt>
    <dgm:pt modelId="{09022B18-AD3C-4515-ABE0-1F9C4F22F3B5}" type="pres">
      <dgm:prSet presAssocID="{4700FB47-8167-41A7-BB7B-4BC398BEB79B}" presName="spaceRect" presStyleCnt="0"/>
      <dgm:spPr/>
    </dgm:pt>
    <dgm:pt modelId="{E03B00EB-BE34-4898-A33B-37A8EE3FBD43}" type="pres">
      <dgm:prSet presAssocID="{4700FB47-8167-41A7-BB7B-4BC398BEB79B}" presName="parTx" presStyleLbl="revTx" presStyleIdx="1" presStyleCnt="4">
        <dgm:presLayoutVars>
          <dgm:chMax val="0"/>
          <dgm:chPref val="0"/>
        </dgm:presLayoutVars>
      </dgm:prSet>
      <dgm:spPr/>
      <dgm:t>
        <a:bodyPr/>
        <a:lstStyle/>
        <a:p>
          <a:endParaRPr lang="en-US"/>
        </a:p>
      </dgm:t>
    </dgm:pt>
    <dgm:pt modelId="{5C95F997-FCB9-41E9-AEE3-0F60E9756338}" type="pres">
      <dgm:prSet presAssocID="{DF5C4402-B29B-4C5A-B211-E976BCBB7CE4}" presName="sibTrans" presStyleCnt="0"/>
      <dgm:spPr/>
    </dgm:pt>
    <dgm:pt modelId="{EB76D14F-C2D8-465F-A0AB-530AC3232111}" type="pres">
      <dgm:prSet presAssocID="{ABA287A3-D577-4B44-8266-CCC6F94C4F14}" presName="compNode" presStyleCnt="0"/>
      <dgm:spPr/>
    </dgm:pt>
    <dgm:pt modelId="{66FE6216-D5CA-4E4A-BC7C-BE7F3259F517}" type="pres">
      <dgm:prSet presAssocID="{ABA287A3-D577-4B44-8266-CCC6F94C4F14}" presName="bgRect" presStyleLbl="bgShp" presStyleIdx="2" presStyleCnt="4"/>
      <dgm:spPr/>
    </dgm:pt>
    <dgm:pt modelId="{B4C23E63-9883-40C8-BA73-4AE7AE6F386C}" type="pres">
      <dgm:prSet presAssocID="{ABA287A3-D577-4B44-8266-CCC6F94C4F14}"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a:noFill/>
        </a:ln>
      </dgm:spPr>
      <dgm:extLst>
        <a:ext uri="{E40237B7-FDA0-4F09-8148-C483321AD2D9}">
          <dgm14:cNvPr xmlns:dgm14="http://schemas.microsoft.com/office/drawing/2010/diagram" id="0" name="" descr="Microscope"/>
        </a:ext>
      </dgm:extLst>
    </dgm:pt>
    <dgm:pt modelId="{25932CBB-6A05-4EFB-922D-690054B18321}" type="pres">
      <dgm:prSet presAssocID="{ABA287A3-D577-4B44-8266-CCC6F94C4F14}" presName="spaceRect" presStyleCnt="0"/>
      <dgm:spPr/>
    </dgm:pt>
    <dgm:pt modelId="{2D5FDE7E-AB63-4F26-9F9F-4FBFEAA13470}" type="pres">
      <dgm:prSet presAssocID="{ABA287A3-D577-4B44-8266-CCC6F94C4F14}" presName="parTx" presStyleLbl="revTx" presStyleIdx="2" presStyleCnt="4">
        <dgm:presLayoutVars>
          <dgm:chMax val="0"/>
          <dgm:chPref val="0"/>
        </dgm:presLayoutVars>
      </dgm:prSet>
      <dgm:spPr/>
      <dgm:t>
        <a:bodyPr/>
        <a:lstStyle/>
        <a:p>
          <a:endParaRPr lang="en-US"/>
        </a:p>
      </dgm:t>
    </dgm:pt>
    <dgm:pt modelId="{8BC8D025-82C3-4568-B46E-85C33468DFF6}" type="pres">
      <dgm:prSet presAssocID="{FF3B8CA0-414E-474C-BBB8-FBF02A6695BB}" presName="sibTrans" presStyleCnt="0"/>
      <dgm:spPr/>
    </dgm:pt>
    <dgm:pt modelId="{0D7A5FA8-F108-4463-B7F3-FEE8127F0E33}" type="pres">
      <dgm:prSet presAssocID="{B6D97EB4-038A-45D2-AA0C-633C4D9F7DDE}" presName="compNode" presStyleCnt="0"/>
      <dgm:spPr/>
    </dgm:pt>
    <dgm:pt modelId="{6DD0D34A-20E4-4D23-BB08-BD47F1F99C8A}" type="pres">
      <dgm:prSet presAssocID="{B6D97EB4-038A-45D2-AA0C-633C4D9F7DDE}" presName="bgRect" presStyleLbl="bgShp" presStyleIdx="3" presStyleCnt="4"/>
      <dgm:spPr/>
    </dgm:pt>
    <dgm:pt modelId="{6D5F8B9C-0C2A-4E8A-8164-0A30602C6676}" type="pres">
      <dgm:prSet presAssocID="{B6D97EB4-038A-45D2-AA0C-633C4D9F7DDE}"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a:blipFill>
        <a:ln>
          <a:noFill/>
        </a:ln>
      </dgm:spPr>
      <dgm:extLst>
        <a:ext uri="{E40237B7-FDA0-4F09-8148-C483321AD2D9}">
          <dgm14:cNvPr xmlns:dgm14="http://schemas.microsoft.com/office/drawing/2010/diagram" id="0" name="" descr="Close"/>
        </a:ext>
      </dgm:extLst>
    </dgm:pt>
    <dgm:pt modelId="{282F9C65-56F1-43FC-B71D-6704C35AD278}" type="pres">
      <dgm:prSet presAssocID="{B6D97EB4-038A-45D2-AA0C-633C4D9F7DDE}" presName="spaceRect" presStyleCnt="0"/>
      <dgm:spPr/>
    </dgm:pt>
    <dgm:pt modelId="{F48C7B34-9A67-4B7F-978A-42F2215EA474}" type="pres">
      <dgm:prSet presAssocID="{B6D97EB4-038A-45D2-AA0C-633C4D9F7DDE}" presName="parTx" presStyleLbl="revTx" presStyleIdx="3" presStyleCnt="4">
        <dgm:presLayoutVars>
          <dgm:chMax val="0"/>
          <dgm:chPref val="0"/>
        </dgm:presLayoutVars>
      </dgm:prSet>
      <dgm:spPr/>
      <dgm:t>
        <a:bodyPr/>
        <a:lstStyle/>
        <a:p>
          <a:endParaRPr lang="en-US"/>
        </a:p>
      </dgm:t>
    </dgm:pt>
  </dgm:ptLst>
  <dgm:cxnLst>
    <dgm:cxn modelId="{D72AC813-2BAD-486A-8F37-57E58FBD86C5}" srcId="{EFA876F7-FD84-4633-AB8B-CA4EC0601DA1}" destId="{4167A84A-7131-413D-8C79-6DF865CF699B}" srcOrd="0" destOrd="0" parTransId="{D624FE9E-24E3-46EA-9AF3-9627A1015B38}" sibTransId="{0816C1FA-3BEB-4543-BF29-62374B4C4AA0}"/>
    <dgm:cxn modelId="{735CF234-5C89-4542-AFCD-F9A834338CE7}" srcId="{EFA876F7-FD84-4633-AB8B-CA4EC0601DA1}" destId="{4700FB47-8167-41A7-BB7B-4BC398BEB79B}" srcOrd="1" destOrd="0" parTransId="{FF2E0B7E-287A-4D4C-8494-16C97D6D2E32}" sibTransId="{DF5C4402-B29B-4C5A-B211-E976BCBB7CE4}"/>
    <dgm:cxn modelId="{62D974F1-6308-4992-A984-18D9FB05B455}" srcId="{EFA876F7-FD84-4633-AB8B-CA4EC0601DA1}" destId="{ABA287A3-D577-4B44-8266-CCC6F94C4F14}" srcOrd="2" destOrd="0" parTransId="{D2603107-C2A2-407B-91C6-2802170EE1CA}" sibTransId="{FF3B8CA0-414E-474C-BBB8-FBF02A6695BB}"/>
    <dgm:cxn modelId="{61DAB8CC-4D96-420A-B3CA-49FDAAB8F305}" type="presOf" srcId="{4700FB47-8167-41A7-BB7B-4BC398BEB79B}" destId="{E03B00EB-BE34-4898-A33B-37A8EE3FBD43}" srcOrd="0" destOrd="0" presId="urn:microsoft.com/office/officeart/2018/2/layout/IconVerticalSolidList"/>
    <dgm:cxn modelId="{33C95159-C362-4912-B437-1CBB4072493E}" type="presOf" srcId="{B6D97EB4-038A-45D2-AA0C-633C4D9F7DDE}" destId="{F48C7B34-9A67-4B7F-978A-42F2215EA474}" srcOrd="0" destOrd="0" presId="urn:microsoft.com/office/officeart/2018/2/layout/IconVerticalSolidList"/>
    <dgm:cxn modelId="{C3357DCB-AF05-4FDB-9E67-FDD0F360998B}" type="presOf" srcId="{EFA876F7-FD84-4633-AB8B-CA4EC0601DA1}" destId="{688FF3FF-9585-420F-83DB-F301DD44F1A5}" srcOrd="0" destOrd="0" presId="urn:microsoft.com/office/officeart/2018/2/layout/IconVerticalSolidList"/>
    <dgm:cxn modelId="{E69B4BC5-EACE-41BC-A89A-F3ADF21A5918}" type="presOf" srcId="{4167A84A-7131-413D-8C79-6DF865CF699B}" destId="{FD52A2D4-F8CC-4EA1-9686-4A2C7F469BF3}" srcOrd="0" destOrd="0" presId="urn:microsoft.com/office/officeart/2018/2/layout/IconVerticalSolidList"/>
    <dgm:cxn modelId="{E44929BF-A23B-436F-A901-E9ECD95517CC}" type="presOf" srcId="{ABA287A3-D577-4B44-8266-CCC6F94C4F14}" destId="{2D5FDE7E-AB63-4F26-9F9F-4FBFEAA13470}" srcOrd="0" destOrd="0" presId="urn:microsoft.com/office/officeart/2018/2/layout/IconVerticalSolidList"/>
    <dgm:cxn modelId="{ACC2B208-A6E1-4822-BF9D-6A0922162930}" srcId="{EFA876F7-FD84-4633-AB8B-CA4EC0601DA1}" destId="{B6D97EB4-038A-45D2-AA0C-633C4D9F7DDE}" srcOrd="3" destOrd="0" parTransId="{59021432-8EB5-4C57-8632-F8F189B6212B}" sibTransId="{7FFCDCC6-B825-4755-98BF-A2C451B85F52}"/>
    <dgm:cxn modelId="{24E33633-0753-49A0-9C2E-8A53E9190B90}" type="presParOf" srcId="{688FF3FF-9585-420F-83DB-F301DD44F1A5}" destId="{367D60BB-40DA-41AA-829C-05372FD5D8D7}" srcOrd="0" destOrd="0" presId="urn:microsoft.com/office/officeart/2018/2/layout/IconVerticalSolidList"/>
    <dgm:cxn modelId="{D9BC2FED-1C6A-40FB-8952-9C8C969DFFB5}" type="presParOf" srcId="{367D60BB-40DA-41AA-829C-05372FD5D8D7}" destId="{91A2532A-7583-461E-A35D-1920D4D9AD9E}" srcOrd="0" destOrd="0" presId="urn:microsoft.com/office/officeart/2018/2/layout/IconVerticalSolidList"/>
    <dgm:cxn modelId="{AF8221E9-1775-4B8E-BCEF-0AA8BE32EA94}" type="presParOf" srcId="{367D60BB-40DA-41AA-829C-05372FD5D8D7}" destId="{118CB4EC-FD5C-4487-8725-094330A82158}" srcOrd="1" destOrd="0" presId="urn:microsoft.com/office/officeart/2018/2/layout/IconVerticalSolidList"/>
    <dgm:cxn modelId="{2D2ED728-D774-433C-B95B-3FC9D5E68B94}" type="presParOf" srcId="{367D60BB-40DA-41AA-829C-05372FD5D8D7}" destId="{919AB29E-B074-4E5A-BB23-7707D76BFD78}" srcOrd="2" destOrd="0" presId="urn:microsoft.com/office/officeart/2018/2/layout/IconVerticalSolidList"/>
    <dgm:cxn modelId="{896F2470-3FD9-49CE-BE70-63F6B2E162F4}" type="presParOf" srcId="{367D60BB-40DA-41AA-829C-05372FD5D8D7}" destId="{FD52A2D4-F8CC-4EA1-9686-4A2C7F469BF3}" srcOrd="3" destOrd="0" presId="urn:microsoft.com/office/officeart/2018/2/layout/IconVerticalSolidList"/>
    <dgm:cxn modelId="{B5EDBC71-1B6A-419C-8C40-774D51C4C7AC}" type="presParOf" srcId="{688FF3FF-9585-420F-83DB-F301DD44F1A5}" destId="{FA7ACF29-EDC4-44ED-A8A6-0D645687349F}" srcOrd="1" destOrd="0" presId="urn:microsoft.com/office/officeart/2018/2/layout/IconVerticalSolidList"/>
    <dgm:cxn modelId="{F2FCDD66-0E85-4410-89B3-BC8AE73937A8}" type="presParOf" srcId="{688FF3FF-9585-420F-83DB-F301DD44F1A5}" destId="{61029A77-2BD1-4B24-8480-DB7D8AABCECE}" srcOrd="2" destOrd="0" presId="urn:microsoft.com/office/officeart/2018/2/layout/IconVerticalSolidList"/>
    <dgm:cxn modelId="{832AF11C-8E57-49F3-B83E-DF13C144338B}" type="presParOf" srcId="{61029A77-2BD1-4B24-8480-DB7D8AABCECE}" destId="{BD9D58AB-C5E6-485A-83D1-59745C44D9BA}" srcOrd="0" destOrd="0" presId="urn:microsoft.com/office/officeart/2018/2/layout/IconVerticalSolidList"/>
    <dgm:cxn modelId="{4CBB6FE6-E477-4EEC-8636-931712B12D94}" type="presParOf" srcId="{61029A77-2BD1-4B24-8480-DB7D8AABCECE}" destId="{937D4D92-5E7A-4E16-99ED-70EC03253824}" srcOrd="1" destOrd="0" presId="urn:microsoft.com/office/officeart/2018/2/layout/IconVerticalSolidList"/>
    <dgm:cxn modelId="{3B3D8A8D-CE7F-4ED7-A4F7-D72FD1ECFD31}" type="presParOf" srcId="{61029A77-2BD1-4B24-8480-DB7D8AABCECE}" destId="{09022B18-AD3C-4515-ABE0-1F9C4F22F3B5}" srcOrd="2" destOrd="0" presId="urn:microsoft.com/office/officeart/2018/2/layout/IconVerticalSolidList"/>
    <dgm:cxn modelId="{1B5632B3-03BD-42C6-AAF2-A1C1E48BBC3C}" type="presParOf" srcId="{61029A77-2BD1-4B24-8480-DB7D8AABCECE}" destId="{E03B00EB-BE34-4898-A33B-37A8EE3FBD43}" srcOrd="3" destOrd="0" presId="urn:microsoft.com/office/officeart/2018/2/layout/IconVerticalSolidList"/>
    <dgm:cxn modelId="{CAE5A1CB-A30B-4992-9B4C-139CD82C0947}" type="presParOf" srcId="{688FF3FF-9585-420F-83DB-F301DD44F1A5}" destId="{5C95F997-FCB9-41E9-AEE3-0F60E9756338}" srcOrd="3" destOrd="0" presId="urn:microsoft.com/office/officeart/2018/2/layout/IconVerticalSolidList"/>
    <dgm:cxn modelId="{FD974C03-C3FB-43D0-BE79-1CE039474EDD}" type="presParOf" srcId="{688FF3FF-9585-420F-83DB-F301DD44F1A5}" destId="{EB76D14F-C2D8-465F-A0AB-530AC3232111}" srcOrd="4" destOrd="0" presId="urn:microsoft.com/office/officeart/2018/2/layout/IconVerticalSolidList"/>
    <dgm:cxn modelId="{B0A308B7-C96D-4659-8BC5-0093DA1A9D19}" type="presParOf" srcId="{EB76D14F-C2D8-465F-A0AB-530AC3232111}" destId="{66FE6216-D5CA-4E4A-BC7C-BE7F3259F517}" srcOrd="0" destOrd="0" presId="urn:microsoft.com/office/officeart/2018/2/layout/IconVerticalSolidList"/>
    <dgm:cxn modelId="{A436766F-C43B-40B6-96A1-A1E83058C7E2}" type="presParOf" srcId="{EB76D14F-C2D8-465F-A0AB-530AC3232111}" destId="{B4C23E63-9883-40C8-BA73-4AE7AE6F386C}" srcOrd="1" destOrd="0" presId="urn:microsoft.com/office/officeart/2018/2/layout/IconVerticalSolidList"/>
    <dgm:cxn modelId="{C8767A00-9347-498B-A646-AE423CADA2DB}" type="presParOf" srcId="{EB76D14F-C2D8-465F-A0AB-530AC3232111}" destId="{25932CBB-6A05-4EFB-922D-690054B18321}" srcOrd="2" destOrd="0" presId="urn:microsoft.com/office/officeart/2018/2/layout/IconVerticalSolidList"/>
    <dgm:cxn modelId="{854C4180-A5D2-40D8-8360-82696FD00431}" type="presParOf" srcId="{EB76D14F-C2D8-465F-A0AB-530AC3232111}" destId="{2D5FDE7E-AB63-4F26-9F9F-4FBFEAA13470}" srcOrd="3" destOrd="0" presId="urn:microsoft.com/office/officeart/2018/2/layout/IconVerticalSolidList"/>
    <dgm:cxn modelId="{26FA33B6-D8A1-48BA-AF77-45B488F66B99}" type="presParOf" srcId="{688FF3FF-9585-420F-83DB-F301DD44F1A5}" destId="{8BC8D025-82C3-4568-B46E-85C33468DFF6}" srcOrd="5" destOrd="0" presId="urn:microsoft.com/office/officeart/2018/2/layout/IconVerticalSolidList"/>
    <dgm:cxn modelId="{B362E8CC-CA4C-4755-BFEE-ADCF1FA0F0B7}" type="presParOf" srcId="{688FF3FF-9585-420F-83DB-F301DD44F1A5}" destId="{0D7A5FA8-F108-4463-B7F3-FEE8127F0E33}" srcOrd="6" destOrd="0" presId="urn:microsoft.com/office/officeart/2018/2/layout/IconVerticalSolidList"/>
    <dgm:cxn modelId="{5F73D654-E9C0-4957-8441-80A264A6982A}" type="presParOf" srcId="{0D7A5FA8-F108-4463-B7F3-FEE8127F0E33}" destId="{6DD0D34A-20E4-4D23-BB08-BD47F1F99C8A}" srcOrd="0" destOrd="0" presId="urn:microsoft.com/office/officeart/2018/2/layout/IconVerticalSolidList"/>
    <dgm:cxn modelId="{8DB0BB8A-A6ED-4FED-8140-838896E96B8F}" type="presParOf" srcId="{0D7A5FA8-F108-4463-B7F3-FEE8127F0E33}" destId="{6D5F8B9C-0C2A-4E8A-8164-0A30602C6676}" srcOrd="1" destOrd="0" presId="urn:microsoft.com/office/officeart/2018/2/layout/IconVerticalSolidList"/>
    <dgm:cxn modelId="{8E496E88-90C6-4487-BC4F-629EBD163EC4}" type="presParOf" srcId="{0D7A5FA8-F108-4463-B7F3-FEE8127F0E33}" destId="{282F9C65-56F1-43FC-B71D-6704C35AD278}" srcOrd="2" destOrd="0" presId="urn:microsoft.com/office/officeart/2018/2/layout/IconVerticalSolidList"/>
    <dgm:cxn modelId="{07FBC93D-9E0D-47B9-907D-50E2A30830D0}" type="presParOf" srcId="{0D7A5FA8-F108-4463-B7F3-FEE8127F0E33}" destId="{F48C7B34-9A67-4B7F-978A-42F2215EA47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A9337D3-6179-42C5-A925-A3DE3874D08B}"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B495D416-12F0-4D1D-9883-75907E20D20F}">
      <dgm:prSet/>
      <dgm:spPr/>
      <dgm:t>
        <a:bodyPr/>
        <a:lstStyle/>
        <a:p>
          <a:r>
            <a:rPr lang="en-US"/>
            <a:t>The confusion matrix summarized the following correct/incorrect predictions:</a:t>
          </a:r>
        </a:p>
      </dgm:t>
    </dgm:pt>
    <dgm:pt modelId="{CD057A80-EBB6-4D87-9CE7-F3FC469FE835}" type="parTrans" cxnId="{80020C1F-7A1F-413A-AC43-84A802DAB21F}">
      <dgm:prSet/>
      <dgm:spPr/>
      <dgm:t>
        <a:bodyPr/>
        <a:lstStyle/>
        <a:p>
          <a:endParaRPr lang="en-US"/>
        </a:p>
      </dgm:t>
    </dgm:pt>
    <dgm:pt modelId="{2EE894E8-7A7C-48CF-8E5E-B868F0D01FA9}" type="sibTrans" cxnId="{80020C1F-7A1F-413A-AC43-84A802DAB21F}">
      <dgm:prSet/>
      <dgm:spPr/>
      <dgm:t>
        <a:bodyPr/>
        <a:lstStyle/>
        <a:p>
          <a:endParaRPr lang="en-US"/>
        </a:p>
      </dgm:t>
    </dgm:pt>
    <dgm:pt modelId="{1BC137DC-CA77-45A2-95BB-7987B0C43FAC}">
      <dgm:prSet/>
      <dgm:spPr/>
      <dgm:t>
        <a:bodyPr/>
        <a:lstStyle/>
        <a:p>
          <a:r>
            <a:rPr lang="en-US"/>
            <a:t>True Positive – actual class was positive and was predicted as positive.</a:t>
          </a:r>
        </a:p>
      </dgm:t>
    </dgm:pt>
    <dgm:pt modelId="{6E54C10C-1EB4-4492-A2AB-50A65796B982}" type="parTrans" cxnId="{FF44269A-CE4B-4201-A55F-29A997AD5B1E}">
      <dgm:prSet/>
      <dgm:spPr/>
      <dgm:t>
        <a:bodyPr/>
        <a:lstStyle/>
        <a:p>
          <a:endParaRPr lang="en-US"/>
        </a:p>
      </dgm:t>
    </dgm:pt>
    <dgm:pt modelId="{C4B765F7-B3F4-4991-938A-A48018168F4A}" type="sibTrans" cxnId="{FF44269A-CE4B-4201-A55F-29A997AD5B1E}">
      <dgm:prSet/>
      <dgm:spPr/>
      <dgm:t>
        <a:bodyPr/>
        <a:lstStyle/>
        <a:p>
          <a:endParaRPr lang="en-US"/>
        </a:p>
      </dgm:t>
    </dgm:pt>
    <dgm:pt modelId="{5528B38F-29DD-4C4A-9C20-E9ACCEC83CC4}">
      <dgm:prSet/>
      <dgm:spPr/>
      <dgm:t>
        <a:bodyPr/>
        <a:lstStyle/>
        <a:p>
          <a:r>
            <a:rPr lang="en-US"/>
            <a:t>False Positive – actual class was negative and was predicted as positive.</a:t>
          </a:r>
        </a:p>
      </dgm:t>
    </dgm:pt>
    <dgm:pt modelId="{8B23E3C7-8CB7-4350-B660-8D1B0FA9AF83}" type="parTrans" cxnId="{89051430-0D44-4412-95D8-A51AA95D82D1}">
      <dgm:prSet/>
      <dgm:spPr/>
      <dgm:t>
        <a:bodyPr/>
        <a:lstStyle/>
        <a:p>
          <a:endParaRPr lang="en-US"/>
        </a:p>
      </dgm:t>
    </dgm:pt>
    <dgm:pt modelId="{946168DD-0012-48E9-8401-2DC447B419F1}" type="sibTrans" cxnId="{89051430-0D44-4412-95D8-A51AA95D82D1}">
      <dgm:prSet/>
      <dgm:spPr/>
      <dgm:t>
        <a:bodyPr/>
        <a:lstStyle/>
        <a:p>
          <a:endParaRPr lang="en-US"/>
        </a:p>
      </dgm:t>
    </dgm:pt>
    <dgm:pt modelId="{EF6F680C-B6CB-4A08-86F7-1CBD51FF2B05}">
      <dgm:prSet/>
      <dgm:spPr/>
      <dgm:t>
        <a:bodyPr/>
        <a:lstStyle/>
        <a:p>
          <a:r>
            <a:rPr lang="en-US"/>
            <a:t>True Negative – actual class was negative and it was predicted as negative.</a:t>
          </a:r>
        </a:p>
      </dgm:t>
    </dgm:pt>
    <dgm:pt modelId="{376370B2-995B-46E6-AC7B-C45E894488DA}" type="parTrans" cxnId="{ACE07845-2218-4F92-BB66-B5404C4A1FE7}">
      <dgm:prSet/>
      <dgm:spPr/>
      <dgm:t>
        <a:bodyPr/>
        <a:lstStyle/>
        <a:p>
          <a:endParaRPr lang="en-US"/>
        </a:p>
      </dgm:t>
    </dgm:pt>
    <dgm:pt modelId="{2C2E822E-8417-49BA-A122-12D845020C75}" type="sibTrans" cxnId="{ACE07845-2218-4F92-BB66-B5404C4A1FE7}">
      <dgm:prSet/>
      <dgm:spPr/>
      <dgm:t>
        <a:bodyPr/>
        <a:lstStyle/>
        <a:p>
          <a:endParaRPr lang="en-US"/>
        </a:p>
      </dgm:t>
    </dgm:pt>
    <dgm:pt modelId="{124E0959-AFD7-4A71-B2ED-076FE2F01348}">
      <dgm:prSet/>
      <dgm:spPr/>
      <dgm:t>
        <a:bodyPr/>
        <a:lstStyle/>
        <a:p>
          <a:r>
            <a:rPr lang="en-US"/>
            <a:t>False negative – actual class was positive but was predicted as negative.</a:t>
          </a:r>
        </a:p>
      </dgm:t>
    </dgm:pt>
    <dgm:pt modelId="{D4826862-A439-46F1-BE06-2D283EBB5705}" type="parTrans" cxnId="{28AB0ECC-FB05-49F6-B0B9-6ADA9B991A61}">
      <dgm:prSet/>
      <dgm:spPr/>
      <dgm:t>
        <a:bodyPr/>
        <a:lstStyle/>
        <a:p>
          <a:endParaRPr lang="en-US"/>
        </a:p>
      </dgm:t>
    </dgm:pt>
    <dgm:pt modelId="{AD63AA66-6258-43B6-A3A6-1CA47C636F78}" type="sibTrans" cxnId="{28AB0ECC-FB05-49F6-B0B9-6ADA9B991A61}">
      <dgm:prSet/>
      <dgm:spPr/>
      <dgm:t>
        <a:bodyPr/>
        <a:lstStyle/>
        <a:p>
          <a:endParaRPr lang="en-US"/>
        </a:p>
      </dgm:t>
    </dgm:pt>
    <dgm:pt modelId="{04B4D6F6-EFAE-470D-AFC7-A6439261D752}" type="pres">
      <dgm:prSet presAssocID="{8A9337D3-6179-42C5-A925-A3DE3874D08B}" presName="linear" presStyleCnt="0">
        <dgm:presLayoutVars>
          <dgm:animLvl val="lvl"/>
          <dgm:resizeHandles val="exact"/>
        </dgm:presLayoutVars>
      </dgm:prSet>
      <dgm:spPr/>
      <dgm:t>
        <a:bodyPr/>
        <a:lstStyle/>
        <a:p>
          <a:endParaRPr lang="en-US"/>
        </a:p>
      </dgm:t>
    </dgm:pt>
    <dgm:pt modelId="{6C6FDCB2-C2E7-4B23-B775-7AFA7C8593A9}" type="pres">
      <dgm:prSet presAssocID="{B495D416-12F0-4D1D-9883-75907E20D20F}" presName="parentText" presStyleLbl="node1" presStyleIdx="0" presStyleCnt="5">
        <dgm:presLayoutVars>
          <dgm:chMax val="0"/>
          <dgm:bulletEnabled val="1"/>
        </dgm:presLayoutVars>
      </dgm:prSet>
      <dgm:spPr/>
      <dgm:t>
        <a:bodyPr/>
        <a:lstStyle/>
        <a:p>
          <a:endParaRPr lang="en-US"/>
        </a:p>
      </dgm:t>
    </dgm:pt>
    <dgm:pt modelId="{13DCA431-0AC2-4687-AE86-2C22D26DF9E0}" type="pres">
      <dgm:prSet presAssocID="{2EE894E8-7A7C-48CF-8E5E-B868F0D01FA9}" presName="spacer" presStyleCnt="0"/>
      <dgm:spPr/>
    </dgm:pt>
    <dgm:pt modelId="{C4879363-0E1B-4C0A-A94E-799FDFC71B12}" type="pres">
      <dgm:prSet presAssocID="{1BC137DC-CA77-45A2-95BB-7987B0C43FAC}" presName="parentText" presStyleLbl="node1" presStyleIdx="1" presStyleCnt="5">
        <dgm:presLayoutVars>
          <dgm:chMax val="0"/>
          <dgm:bulletEnabled val="1"/>
        </dgm:presLayoutVars>
      </dgm:prSet>
      <dgm:spPr/>
      <dgm:t>
        <a:bodyPr/>
        <a:lstStyle/>
        <a:p>
          <a:endParaRPr lang="en-US"/>
        </a:p>
      </dgm:t>
    </dgm:pt>
    <dgm:pt modelId="{6BF2822B-81BC-4CE0-BAE2-CBF7D79E8483}" type="pres">
      <dgm:prSet presAssocID="{C4B765F7-B3F4-4991-938A-A48018168F4A}" presName="spacer" presStyleCnt="0"/>
      <dgm:spPr/>
    </dgm:pt>
    <dgm:pt modelId="{4324FF2D-8E94-47B2-916C-F11A1F489F2F}" type="pres">
      <dgm:prSet presAssocID="{5528B38F-29DD-4C4A-9C20-E9ACCEC83CC4}" presName="parentText" presStyleLbl="node1" presStyleIdx="2" presStyleCnt="5">
        <dgm:presLayoutVars>
          <dgm:chMax val="0"/>
          <dgm:bulletEnabled val="1"/>
        </dgm:presLayoutVars>
      </dgm:prSet>
      <dgm:spPr/>
      <dgm:t>
        <a:bodyPr/>
        <a:lstStyle/>
        <a:p>
          <a:endParaRPr lang="en-US"/>
        </a:p>
      </dgm:t>
    </dgm:pt>
    <dgm:pt modelId="{05FF3220-ABB6-4B34-9CD0-5059CF9A13EA}" type="pres">
      <dgm:prSet presAssocID="{946168DD-0012-48E9-8401-2DC447B419F1}" presName="spacer" presStyleCnt="0"/>
      <dgm:spPr/>
    </dgm:pt>
    <dgm:pt modelId="{24C3FFDD-EE60-480C-A537-0A3D005E1193}" type="pres">
      <dgm:prSet presAssocID="{EF6F680C-B6CB-4A08-86F7-1CBD51FF2B05}" presName="parentText" presStyleLbl="node1" presStyleIdx="3" presStyleCnt="5">
        <dgm:presLayoutVars>
          <dgm:chMax val="0"/>
          <dgm:bulletEnabled val="1"/>
        </dgm:presLayoutVars>
      </dgm:prSet>
      <dgm:spPr/>
      <dgm:t>
        <a:bodyPr/>
        <a:lstStyle/>
        <a:p>
          <a:endParaRPr lang="en-US"/>
        </a:p>
      </dgm:t>
    </dgm:pt>
    <dgm:pt modelId="{7FB7EF14-08B8-43D2-AEA7-7E19668F9BB2}" type="pres">
      <dgm:prSet presAssocID="{2C2E822E-8417-49BA-A122-12D845020C75}" presName="spacer" presStyleCnt="0"/>
      <dgm:spPr/>
    </dgm:pt>
    <dgm:pt modelId="{526F5607-C057-4C18-BFD4-129C30E80256}" type="pres">
      <dgm:prSet presAssocID="{124E0959-AFD7-4A71-B2ED-076FE2F01348}" presName="parentText" presStyleLbl="node1" presStyleIdx="4" presStyleCnt="5">
        <dgm:presLayoutVars>
          <dgm:chMax val="0"/>
          <dgm:bulletEnabled val="1"/>
        </dgm:presLayoutVars>
      </dgm:prSet>
      <dgm:spPr/>
      <dgm:t>
        <a:bodyPr/>
        <a:lstStyle/>
        <a:p>
          <a:endParaRPr lang="en-US"/>
        </a:p>
      </dgm:t>
    </dgm:pt>
  </dgm:ptLst>
  <dgm:cxnLst>
    <dgm:cxn modelId="{ED5AC7B0-CF8C-4D73-AF09-47E93D86B878}" type="presOf" srcId="{1BC137DC-CA77-45A2-95BB-7987B0C43FAC}" destId="{C4879363-0E1B-4C0A-A94E-799FDFC71B12}" srcOrd="0" destOrd="0" presId="urn:microsoft.com/office/officeart/2005/8/layout/vList2"/>
    <dgm:cxn modelId="{89051430-0D44-4412-95D8-A51AA95D82D1}" srcId="{8A9337D3-6179-42C5-A925-A3DE3874D08B}" destId="{5528B38F-29DD-4C4A-9C20-E9ACCEC83CC4}" srcOrd="2" destOrd="0" parTransId="{8B23E3C7-8CB7-4350-B660-8D1B0FA9AF83}" sibTransId="{946168DD-0012-48E9-8401-2DC447B419F1}"/>
    <dgm:cxn modelId="{297614CE-B382-42E7-A91C-0ACEFC8CBBFD}" type="presOf" srcId="{EF6F680C-B6CB-4A08-86F7-1CBD51FF2B05}" destId="{24C3FFDD-EE60-480C-A537-0A3D005E1193}" srcOrd="0" destOrd="0" presId="urn:microsoft.com/office/officeart/2005/8/layout/vList2"/>
    <dgm:cxn modelId="{D5F6A97A-2D80-4429-9A48-F1C236A6AB8C}" type="presOf" srcId="{5528B38F-29DD-4C4A-9C20-E9ACCEC83CC4}" destId="{4324FF2D-8E94-47B2-916C-F11A1F489F2F}" srcOrd="0" destOrd="0" presId="urn:microsoft.com/office/officeart/2005/8/layout/vList2"/>
    <dgm:cxn modelId="{F58C0BC4-6C20-42CA-B816-0F766952CCC7}" type="presOf" srcId="{124E0959-AFD7-4A71-B2ED-076FE2F01348}" destId="{526F5607-C057-4C18-BFD4-129C30E80256}" srcOrd="0" destOrd="0" presId="urn:microsoft.com/office/officeart/2005/8/layout/vList2"/>
    <dgm:cxn modelId="{80020C1F-7A1F-413A-AC43-84A802DAB21F}" srcId="{8A9337D3-6179-42C5-A925-A3DE3874D08B}" destId="{B495D416-12F0-4D1D-9883-75907E20D20F}" srcOrd="0" destOrd="0" parTransId="{CD057A80-EBB6-4D87-9CE7-F3FC469FE835}" sibTransId="{2EE894E8-7A7C-48CF-8E5E-B868F0D01FA9}"/>
    <dgm:cxn modelId="{28AB0ECC-FB05-49F6-B0B9-6ADA9B991A61}" srcId="{8A9337D3-6179-42C5-A925-A3DE3874D08B}" destId="{124E0959-AFD7-4A71-B2ED-076FE2F01348}" srcOrd="4" destOrd="0" parTransId="{D4826862-A439-46F1-BE06-2D283EBB5705}" sibTransId="{AD63AA66-6258-43B6-A3A6-1CA47C636F78}"/>
    <dgm:cxn modelId="{1FDECD8F-AABF-4EB0-9A03-C30AE992E886}" type="presOf" srcId="{B495D416-12F0-4D1D-9883-75907E20D20F}" destId="{6C6FDCB2-C2E7-4B23-B775-7AFA7C8593A9}" srcOrd="0" destOrd="0" presId="urn:microsoft.com/office/officeart/2005/8/layout/vList2"/>
    <dgm:cxn modelId="{FF44269A-CE4B-4201-A55F-29A997AD5B1E}" srcId="{8A9337D3-6179-42C5-A925-A3DE3874D08B}" destId="{1BC137DC-CA77-45A2-95BB-7987B0C43FAC}" srcOrd="1" destOrd="0" parTransId="{6E54C10C-1EB4-4492-A2AB-50A65796B982}" sibTransId="{C4B765F7-B3F4-4991-938A-A48018168F4A}"/>
    <dgm:cxn modelId="{ACE07845-2218-4F92-BB66-B5404C4A1FE7}" srcId="{8A9337D3-6179-42C5-A925-A3DE3874D08B}" destId="{EF6F680C-B6CB-4A08-86F7-1CBD51FF2B05}" srcOrd="3" destOrd="0" parTransId="{376370B2-995B-46E6-AC7B-C45E894488DA}" sibTransId="{2C2E822E-8417-49BA-A122-12D845020C75}"/>
    <dgm:cxn modelId="{37D1CA58-D880-45E7-913F-57CDE22A7996}" type="presOf" srcId="{8A9337D3-6179-42C5-A925-A3DE3874D08B}" destId="{04B4D6F6-EFAE-470D-AFC7-A6439261D752}" srcOrd="0" destOrd="0" presId="urn:microsoft.com/office/officeart/2005/8/layout/vList2"/>
    <dgm:cxn modelId="{F93FD9FD-F342-455A-98EE-A4EF6E88A552}" type="presParOf" srcId="{04B4D6F6-EFAE-470D-AFC7-A6439261D752}" destId="{6C6FDCB2-C2E7-4B23-B775-7AFA7C8593A9}" srcOrd="0" destOrd="0" presId="urn:microsoft.com/office/officeart/2005/8/layout/vList2"/>
    <dgm:cxn modelId="{AC9ECD24-083A-438E-8ED5-988BC5CF8562}" type="presParOf" srcId="{04B4D6F6-EFAE-470D-AFC7-A6439261D752}" destId="{13DCA431-0AC2-4687-AE86-2C22D26DF9E0}" srcOrd="1" destOrd="0" presId="urn:microsoft.com/office/officeart/2005/8/layout/vList2"/>
    <dgm:cxn modelId="{296E3D7B-16AA-4B82-9F0F-8C5DB3A363A4}" type="presParOf" srcId="{04B4D6F6-EFAE-470D-AFC7-A6439261D752}" destId="{C4879363-0E1B-4C0A-A94E-799FDFC71B12}" srcOrd="2" destOrd="0" presId="urn:microsoft.com/office/officeart/2005/8/layout/vList2"/>
    <dgm:cxn modelId="{E656CEDD-70D2-452E-B19E-B6CC667289B5}" type="presParOf" srcId="{04B4D6F6-EFAE-470D-AFC7-A6439261D752}" destId="{6BF2822B-81BC-4CE0-BAE2-CBF7D79E8483}" srcOrd="3" destOrd="0" presId="urn:microsoft.com/office/officeart/2005/8/layout/vList2"/>
    <dgm:cxn modelId="{3BC024D8-4B72-4F9C-98E9-33B7B1A25AB2}" type="presParOf" srcId="{04B4D6F6-EFAE-470D-AFC7-A6439261D752}" destId="{4324FF2D-8E94-47B2-916C-F11A1F489F2F}" srcOrd="4" destOrd="0" presId="urn:microsoft.com/office/officeart/2005/8/layout/vList2"/>
    <dgm:cxn modelId="{ED8161EB-EAA7-4837-91ED-92760F5DB99C}" type="presParOf" srcId="{04B4D6F6-EFAE-470D-AFC7-A6439261D752}" destId="{05FF3220-ABB6-4B34-9CD0-5059CF9A13EA}" srcOrd="5" destOrd="0" presId="urn:microsoft.com/office/officeart/2005/8/layout/vList2"/>
    <dgm:cxn modelId="{DFA7BE0B-0D92-48BB-9020-50F4B261D647}" type="presParOf" srcId="{04B4D6F6-EFAE-470D-AFC7-A6439261D752}" destId="{24C3FFDD-EE60-480C-A537-0A3D005E1193}" srcOrd="6" destOrd="0" presId="urn:microsoft.com/office/officeart/2005/8/layout/vList2"/>
    <dgm:cxn modelId="{2F0FEB29-D457-4394-821A-D9271218BFCF}" type="presParOf" srcId="{04B4D6F6-EFAE-470D-AFC7-A6439261D752}" destId="{7FB7EF14-08B8-43D2-AEA7-7E19668F9BB2}" srcOrd="7" destOrd="0" presId="urn:microsoft.com/office/officeart/2005/8/layout/vList2"/>
    <dgm:cxn modelId="{D3EF74EF-1DCB-4AB3-A359-1622CDB740D1}" type="presParOf" srcId="{04B4D6F6-EFAE-470D-AFC7-A6439261D752}" destId="{526F5607-C057-4C18-BFD4-129C30E80256}"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A455B9A-7CE5-4BF2-96AE-7E9C764D0685}"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B494CAF0-3C65-4D7E-BC66-029BB1FA3783}">
      <dgm:prSet/>
      <dgm:spPr/>
      <dgm:t>
        <a:bodyPr/>
        <a:lstStyle/>
        <a:p>
          <a:r>
            <a:rPr lang="en-US"/>
            <a:t>Some important metrics include the following:</a:t>
          </a:r>
        </a:p>
      </dgm:t>
    </dgm:pt>
    <dgm:pt modelId="{9C2762EA-D4C4-4390-BB4A-4F52D6ED05E6}" type="parTrans" cxnId="{44037462-96CE-4505-8413-B638D16FE49C}">
      <dgm:prSet/>
      <dgm:spPr/>
      <dgm:t>
        <a:bodyPr/>
        <a:lstStyle/>
        <a:p>
          <a:endParaRPr lang="en-US"/>
        </a:p>
      </dgm:t>
    </dgm:pt>
    <dgm:pt modelId="{E79B71E6-3289-4DD7-A287-A92A28268370}" type="sibTrans" cxnId="{44037462-96CE-4505-8413-B638D16FE49C}">
      <dgm:prSet/>
      <dgm:spPr/>
      <dgm:t>
        <a:bodyPr/>
        <a:lstStyle/>
        <a:p>
          <a:endParaRPr lang="en-US"/>
        </a:p>
      </dgm:t>
    </dgm:pt>
    <dgm:pt modelId="{484FA0EA-57F6-45C4-9470-46DB749B441B}">
      <dgm:prSet/>
      <dgm:spPr/>
      <dgm:t>
        <a:bodyPr/>
        <a:lstStyle/>
        <a:p>
          <a:r>
            <a:rPr lang="en-US"/>
            <a:t>Receiver Operator Characteristic (ROC) Curve – Graphically plots the rate of true positives to false positives.  Generally the larger the “Area Under the Curve” the better the model. Rule of thumb &gt; .80 is a good model.</a:t>
          </a:r>
        </a:p>
      </dgm:t>
    </dgm:pt>
    <dgm:pt modelId="{8E051E25-5BA5-4E4C-BBF5-83489DBF8E9E}" type="parTrans" cxnId="{DBD64709-388D-4163-80BF-760910D39CA9}">
      <dgm:prSet/>
      <dgm:spPr/>
      <dgm:t>
        <a:bodyPr/>
        <a:lstStyle/>
        <a:p>
          <a:endParaRPr lang="en-US"/>
        </a:p>
      </dgm:t>
    </dgm:pt>
    <dgm:pt modelId="{567E37CD-9717-4F8D-A754-E93C55329347}" type="sibTrans" cxnId="{DBD64709-388D-4163-80BF-760910D39CA9}">
      <dgm:prSet/>
      <dgm:spPr/>
      <dgm:t>
        <a:bodyPr/>
        <a:lstStyle/>
        <a:p>
          <a:endParaRPr lang="en-US"/>
        </a:p>
      </dgm:t>
    </dgm:pt>
    <dgm:pt modelId="{89EFDA34-6B09-4C4E-A3E7-935E25591E89}">
      <dgm:prSet/>
      <dgm:spPr/>
      <dgm:t>
        <a:bodyPr/>
        <a:lstStyle/>
        <a:p>
          <a:r>
            <a:rPr lang="en-US"/>
            <a:t>Accuracy – what % of all predictions are correct.</a:t>
          </a:r>
        </a:p>
      </dgm:t>
    </dgm:pt>
    <dgm:pt modelId="{2D23E654-D964-4744-B473-92968AD0AACF}" type="parTrans" cxnId="{F6BA96C9-3A77-4F7E-B809-CD2F2A46BA3A}">
      <dgm:prSet/>
      <dgm:spPr/>
      <dgm:t>
        <a:bodyPr/>
        <a:lstStyle/>
        <a:p>
          <a:endParaRPr lang="en-US"/>
        </a:p>
      </dgm:t>
    </dgm:pt>
    <dgm:pt modelId="{984B909D-EEAA-444D-88AB-A90711ED1440}" type="sibTrans" cxnId="{F6BA96C9-3A77-4F7E-B809-CD2F2A46BA3A}">
      <dgm:prSet/>
      <dgm:spPr/>
      <dgm:t>
        <a:bodyPr/>
        <a:lstStyle/>
        <a:p>
          <a:endParaRPr lang="en-US"/>
        </a:p>
      </dgm:t>
    </dgm:pt>
    <dgm:pt modelId="{E83BA930-5E6E-4C2F-A0E2-9CDDEE59D74B}">
      <dgm:prSet/>
      <dgm:spPr/>
      <dgm:t>
        <a:bodyPr/>
        <a:lstStyle/>
        <a:p>
          <a:r>
            <a:rPr lang="en-US"/>
            <a:t>Recall or Sensitivity - the proportion of actual positive cases that are correctly classified.</a:t>
          </a:r>
        </a:p>
      </dgm:t>
    </dgm:pt>
    <dgm:pt modelId="{29731634-507B-4BBA-94C3-2B4E1238B361}" type="parTrans" cxnId="{D9AE61C2-A880-465E-A13F-859BC9710B3B}">
      <dgm:prSet/>
      <dgm:spPr/>
      <dgm:t>
        <a:bodyPr/>
        <a:lstStyle/>
        <a:p>
          <a:endParaRPr lang="en-US"/>
        </a:p>
      </dgm:t>
    </dgm:pt>
    <dgm:pt modelId="{B2EF68E6-F6DC-4A5F-A31F-74729B295974}" type="sibTrans" cxnId="{D9AE61C2-A880-465E-A13F-859BC9710B3B}">
      <dgm:prSet/>
      <dgm:spPr/>
      <dgm:t>
        <a:bodyPr/>
        <a:lstStyle/>
        <a:p>
          <a:endParaRPr lang="en-US"/>
        </a:p>
      </dgm:t>
    </dgm:pt>
    <dgm:pt modelId="{16FA2247-5316-493F-B34A-4FFE0F3F6C6F}" type="pres">
      <dgm:prSet presAssocID="{1A455B9A-7CE5-4BF2-96AE-7E9C764D0685}" presName="linear" presStyleCnt="0">
        <dgm:presLayoutVars>
          <dgm:animLvl val="lvl"/>
          <dgm:resizeHandles val="exact"/>
        </dgm:presLayoutVars>
      </dgm:prSet>
      <dgm:spPr/>
      <dgm:t>
        <a:bodyPr/>
        <a:lstStyle/>
        <a:p>
          <a:endParaRPr lang="en-US"/>
        </a:p>
      </dgm:t>
    </dgm:pt>
    <dgm:pt modelId="{5DD732C8-4217-4E5D-B9A6-47A69134DB5D}" type="pres">
      <dgm:prSet presAssocID="{B494CAF0-3C65-4D7E-BC66-029BB1FA3783}" presName="parentText" presStyleLbl="node1" presStyleIdx="0" presStyleCnt="4">
        <dgm:presLayoutVars>
          <dgm:chMax val="0"/>
          <dgm:bulletEnabled val="1"/>
        </dgm:presLayoutVars>
      </dgm:prSet>
      <dgm:spPr/>
      <dgm:t>
        <a:bodyPr/>
        <a:lstStyle/>
        <a:p>
          <a:endParaRPr lang="en-US"/>
        </a:p>
      </dgm:t>
    </dgm:pt>
    <dgm:pt modelId="{AA29666F-BE91-4449-A8B1-AAFD96CC42D8}" type="pres">
      <dgm:prSet presAssocID="{E79B71E6-3289-4DD7-A287-A92A28268370}" presName="spacer" presStyleCnt="0"/>
      <dgm:spPr/>
    </dgm:pt>
    <dgm:pt modelId="{C8A17367-3507-423D-B84F-BB6E00AA6C02}" type="pres">
      <dgm:prSet presAssocID="{484FA0EA-57F6-45C4-9470-46DB749B441B}" presName="parentText" presStyleLbl="node1" presStyleIdx="1" presStyleCnt="4">
        <dgm:presLayoutVars>
          <dgm:chMax val="0"/>
          <dgm:bulletEnabled val="1"/>
        </dgm:presLayoutVars>
      </dgm:prSet>
      <dgm:spPr/>
      <dgm:t>
        <a:bodyPr/>
        <a:lstStyle/>
        <a:p>
          <a:endParaRPr lang="en-US"/>
        </a:p>
      </dgm:t>
    </dgm:pt>
    <dgm:pt modelId="{3F8396AE-1ECB-4CBD-8290-5FA05E4FEB8D}" type="pres">
      <dgm:prSet presAssocID="{567E37CD-9717-4F8D-A754-E93C55329347}" presName="spacer" presStyleCnt="0"/>
      <dgm:spPr/>
    </dgm:pt>
    <dgm:pt modelId="{BFC70F03-1C04-46B8-87BD-2C96E653BB7B}" type="pres">
      <dgm:prSet presAssocID="{89EFDA34-6B09-4C4E-A3E7-935E25591E89}" presName="parentText" presStyleLbl="node1" presStyleIdx="2" presStyleCnt="4">
        <dgm:presLayoutVars>
          <dgm:chMax val="0"/>
          <dgm:bulletEnabled val="1"/>
        </dgm:presLayoutVars>
      </dgm:prSet>
      <dgm:spPr/>
      <dgm:t>
        <a:bodyPr/>
        <a:lstStyle/>
        <a:p>
          <a:endParaRPr lang="en-US"/>
        </a:p>
      </dgm:t>
    </dgm:pt>
    <dgm:pt modelId="{AE3DC648-C3F1-4A99-BB66-785451982F83}" type="pres">
      <dgm:prSet presAssocID="{984B909D-EEAA-444D-88AB-A90711ED1440}" presName="spacer" presStyleCnt="0"/>
      <dgm:spPr/>
    </dgm:pt>
    <dgm:pt modelId="{914BDFA1-0205-4515-9060-10C70A16829B}" type="pres">
      <dgm:prSet presAssocID="{E83BA930-5E6E-4C2F-A0E2-9CDDEE59D74B}" presName="parentText" presStyleLbl="node1" presStyleIdx="3" presStyleCnt="4">
        <dgm:presLayoutVars>
          <dgm:chMax val="0"/>
          <dgm:bulletEnabled val="1"/>
        </dgm:presLayoutVars>
      </dgm:prSet>
      <dgm:spPr/>
      <dgm:t>
        <a:bodyPr/>
        <a:lstStyle/>
        <a:p>
          <a:endParaRPr lang="en-US"/>
        </a:p>
      </dgm:t>
    </dgm:pt>
  </dgm:ptLst>
  <dgm:cxnLst>
    <dgm:cxn modelId="{F6BA96C9-3A77-4F7E-B809-CD2F2A46BA3A}" srcId="{1A455B9A-7CE5-4BF2-96AE-7E9C764D0685}" destId="{89EFDA34-6B09-4C4E-A3E7-935E25591E89}" srcOrd="2" destOrd="0" parTransId="{2D23E654-D964-4744-B473-92968AD0AACF}" sibTransId="{984B909D-EEAA-444D-88AB-A90711ED1440}"/>
    <dgm:cxn modelId="{202C1C55-7718-4302-90A5-125D8D41193D}" type="presOf" srcId="{484FA0EA-57F6-45C4-9470-46DB749B441B}" destId="{C8A17367-3507-423D-B84F-BB6E00AA6C02}" srcOrd="0" destOrd="0" presId="urn:microsoft.com/office/officeart/2005/8/layout/vList2"/>
    <dgm:cxn modelId="{BC5B4A19-D52F-4A7A-86DB-3169DFD80422}" type="presOf" srcId="{89EFDA34-6B09-4C4E-A3E7-935E25591E89}" destId="{BFC70F03-1C04-46B8-87BD-2C96E653BB7B}" srcOrd="0" destOrd="0" presId="urn:microsoft.com/office/officeart/2005/8/layout/vList2"/>
    <dgm:cxn modelId="{DBD64709-388D-4163-80BF-760910D39CA9}" srcId="{1A455B9A-7CE5-4BF2-96AE-7E9C764D0685}" destId="{484FA0EA-57F6-45C4-9470-46DB749B441B}" srcOrd="1" destOrd="0" parTransId="{8E051E25-5BA5-4E4C-BBF5-83489DBF8E9E}" sibTransId="{567E37CD-9717-4F8D-A754-E93C55329347}"/>
    <dgm:cxn modelId="{D9AE61C2-A880-465E-A13F-859BC9710B3B}" srcId="{1A455B9A-7CE5-4BF2-96AE-7E9C764D0685}" destId="{E83BA930-5E6E-4C2F-A0E2-9CDDEE59D74B}" srcOrd="3" destOrd="0" parTransId="{29731634-507B-4BBA-94C3-2B4E1238B361}" sibTransId="{B2EF68E6-F6DC-4A5F-A31F-74729B295974}"/>
    <dgm:cxn modelId="{44037462-96CE-4505-8413-B638D16FE49C}" srcId="{1A455B9A-7CE5-4BF2-96AE-7E9C764D0685}" destId="{B494CAF0-3C65-4D7E-BC66-029BB1FA3783}" srcOrd="0" destOrd="0" parTransId="{9C2762EA-D4C4-4390-BB4A-4F52D6ED05E6}" sibTransId="{E79B71E6-3289-4DD7-A287-A92A28268370}"/>
    <dgm:cxn modelId="{3809EE10-1268-416C-A49A-271A2542B6C7}" type="presOf" srcId="{B494CAF0-3C65-4D7E-BC66-029BB1FA3783}" destId="{5DD732C8-4217-4E5D-B9A6-47A69134DB5D}" srcOrd="0" destOrd="0" presId="urn:microsoft.com/office/officeart/2005/8/layout/vList2"/>
    <dgm:cxn modelId="{06A640E0-254F-430D-BBE3-08ACDA3248D7}" type="presOf" srcId="{E83BA930-5E6E-4C2F-A0E2-9CDDEE59D74B}" destId="{914BDFA1-0205-4515-9060-10C70A16829B}" srcOrd="0" destOrd="0" presId="urn:microsoft.com/office/officeart/2005/8/layout/vList2"/>
    <dgm:cxn modelId="{28B880A9-3C4C-4A5D-9331-E544F181E7F7}" type="presOf" srcId="{1A455B9A-7CE5-4BF2-96AE-7E9C764D0685}" destId="{16FA2247-5316-493F-B34A-4FFE0F3F6C6F}" srcOrd="0" destOrd="0" presId="urn:microsoft.com/office/officeart/2005/8/layout/vList2"/>
    <dgm:cxn modelId="{5D8D842A-02C9-4DD5-A7EE-FF65D598FDE5}" type="presParOf" srcId="{16FA2247-5316-493F-B34A-4FFE0F3F6C6F}" destId="{5DD732C8-4217-4E5D-B9A6-47A69134DB5D}" srcOrd="0" destOrd="0" presId="urn:microsoft.com/office/officeart/2005/8/layout/vList2"/>
    <dgm:cxn modelId="{891E517E-A636-4D57-9A49-E82B47E47962}" type="presParOf" srcId="{16FA2247-5316-493F-B34A-4FFE0F3F6C6F}" destId="{AA29666F-BE91-4449-A8B1-AAFD96CC42D8}" srcOrd="1" destOrd="0" presId="urn:microsoft.com/office/officeart/2005/8/layout/vList2"/>
    <dgm:cxn modelId="{670259F3-7E74-4C3D-B7FD-CAD19BDD7265}" type="presParOf" srcId="{16FA2247-5316-493F-B34A-4FFE0F3F6C6F}" destId="{C8A17367-3507-423D-B84F-BB6E00AA6C02}" srcOrd="2" destOrd="0" presId="urn:microsoft.com/office/officeart/2005/8/layout/vList2"/>
    <dgm:cxn modelId="{16417BEA-E151-4004-BEE6-7E30BF794958}" type="presParOf" srcId="{16FA2247-5316-493F-B34A-4FFE0F3F6C6F}" destId="{3F8396AE-1ECB-4CBD-8290-5FA05E4FEB8D}" srcOrd="3" destOrd="0" presId="urn:microsoft.com/office/officeart/2005/8/layout/vList2"/>
    <dgm:cxn modelId="{6F0B40E8-E0E0-4818-AE0B-64570425CEDB}" type="presParOf" srcId="{16FA2247-5316-493F-B34A-4FFE0F3F6C6F}" destId="{BFC70F03-1C04-46B8-87BD-2C96E653BB7B}" srcOrd="4" destOrd="0" presId="urn:microsoft.com/office/officeart/2005/8/layout/vList2"/>
    <dgm:cxn modelId="{6C8464B8-37B0-4624-BC39-AEF8A54D8201}" type="presParOf" srcId="{16FA2247-5316-493F-B34A-4FFE0F3F6C6F}" destId="{AE3DC648-C3F1-4A99-BB66-785451982F83}" srcOrd="5" destOrd="0" presId="urn:microsoft.com/office/officeart/2005/8/layout/vList2"/>
    <dgm:cxn modelId="{66607AD1-4C97-402A-92F5-970AE856B81C}" type="presParOf" srcId="{16FA2247-5316-493F-B34A-4FFE0F3F6C6F}" destId="{914BDFA1-0205-4515-9060-10C70A16829B}"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FB8CCED-1B85-425E-8BC6-920DB32A90AE}"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94EC477E-BBD4-4593-8562-8AF9623F55A4}">
      <dgm:prSet/>
      <dgm:spPr/>
      <dgm:t>
        <a:bodyPr/>
        <a:lstStyle/>
        <a:p>
          <a:r>
            <a:rPr lang="en-US"/>
            <a:t>Decision trees are one of the most popular techniques for classification. Like logistic regression, decision trees can also be used for categorical targets. For example, in our case study we’ll predict possible bad debts from a customer accounts receivable list. </a:t>
          </a:r>
        </a:p>
      </dgm:t>
    </dgm:pt>
    <dgm:pt modelId="{3C44BBF4-7E8A-4BD4-BC4B-BA058682FD55}" type="parTrans" cxnId="{91EFA365-5878-40CD-BCF3-4C7E485AAE7E}">
      <dgm:prSet/>
      <dgm:spPr/>
      <dgm:t>
        <a:bodyPr/>
        <a:lstStyle/>
        <a:p>
          <a:endParaRPr lang="en-US"/>
        </a:p>
      </dgm:t>
    </dgm:pt>
    <dgm:pt modelId="{15EB2A13-2FBB-4E6F-BD77-8977752C48F0}" type="sibTrans" cxnId="{91EFA365-5878-40CD-BCF3-4C7E485AAE7E}">
      <dgm:prSet/>
      <dgm:spPr/>
      <dgm:t>
        <a:bodyPr/>
        <a:lstStyle/>
        <a:p>
          <a:endParaRPr lang="en-US"/>
        </a:p>
      </dgm:t>
    </dgm:pt>
    <dgm:pt modelId="{C12B9CAA-F8DE-4E71-9797-3995C32285E9}">
      <dgm:prSet/>
      <dgm:spPr/>
      <dgm:t>
        <a:bodyPr/>
        <a:lstStyle/>
        <a:p>
          <a:r>
            <a:rPr lang="en-US"/>
            <a:t>A decision tree is in the form of a decision flowchart (resembles an inverted tree) where the predictor variables are tested in each node and are split in accordance with importance based on the particular algorithm’s criteria. </a:t>
          </a:r>
        </a:p>
      </dgm:t>
    </dgm:pt>
    <dgm:pt modelId="{62E5CA1B-3F3F-405C-B9C4-BD8C64CF386D}" type="parTrans" cxnId="{6C35D2EC-3424-425F-8A9D-00D638057B8C}">
      <dgm:prSet/>
      <dgm:spPr/>
      <dgm:t>
        <a:bodyPr/>
        <a:lstStyle/>
        <a:p>
          <a:endParaRPr lang="en-US"/>
        </a:p>
      </dgm:t>
    </dgm:pt>
    <dgm:pt modelId="{0DA1D543-AC15-4C33-BDB2-4EEF0E32A025}" type="sibTrans" cxnId="{6C35D2EC-3424-425F-8A9D-00D638057B8C}">
      <dgm:prSet/>
      <dgm:spPr/>
      <dgm:t>
        <a:bodyPr/>
        <a:lstStyle/>
        <a:p>
          <a:endParaRPr lang="en-US"/>
        </a:p>
      </dgm:t>
    </dgm:pt>
    <dgm:pt modelId="{2E22CE5C-C2E2-499E-BB83-0E72A3B0D437}">
      <dgm:prSet/>
      <dgm:spPr/>
      <dgm:t>
        <a:bodyPr/>
        <a:lstStyle/>
        <a:p>
          <a:r>
            <a:rPr lang="en-US"/>
            <a:t>At the bottom of the decision tree branch is a leaf node where a prediction about the target variable is made based on the variables leading to that leaf node. </a:t>
          </a:r>
          <a:r>
            <a:rPr lang="en-US" b="1"/>
            <a:t> </a:t>
          </a:r>
          <a:endParaRPr lang="en-US"/>
        </a:p>
      </dgm:t>
    </dgm:pt>
    <dgm:pt modelId="{6085735B-C34E-42E6-BB93-8E4DF13AA4BE}" type="parTrans" cxnId="{7EEC2074-0930-44DC-9619-788E3B09110D}">
      <dgm:prSet/>
      <dgm:spPr/>
      <dgm:t>
        <a:bodyPr/>
        <a:lstStyle/>
        <a:p>
          <a:endParaRPr lang="en-US"/>
        </a:p>
      </dgm:t>
    </dgm:pt>
    <dgm:pt modelId="{0F075671-3AF2-4950-B41B-DCD3B0222125}" type="sibTrans" cxnId="{7EEC2074-0930-44DC-9619-788E3B09110D}">
      <dgm:prSet/>
      <dgm:spPr/>
      <dgm:t>
        <a:bodyPr/>
        <a:lstStyle/>
        <a:p>
          <a:endParaRPr lang="en-US"/>
        </a:p>
      </dgm:t>
    </dgm:pt>
    <dgm:pt modelId="{D8D9CD01-F973-4F67-AF3C-7B735A94594E}" type="pres">
      <dgm:prSet presAssocID="{7FB8CCED-1B85-425E-8BC6-920DB32A90AE}" presName="linear" presStyleCnt="0">
        <dgm:presLayoutVars>
          <dgm:animLvl val="lvl"/>
          <dgm:resizeHandles val="exact"/>
        </dgm:presLayoutVars>
      </dgm:prSet>
      <dgm:spPr/>
      <dgm:t>
        <a:bodyPr/>
        <a:lstStyle/>
        <a:p>
          <a:endParaRPr lang="en-US"/>
        </a:p>
      </dgm:t>
    </dgm:pt>
    <dgm:pt modelId="{5594B405-79C3-4D10-8A37-06C97DBEE6E6}" type="pres">
      <dgm:prSet presAssocID="{94EC477E-BBD4-4593-8562-8AF9623F55A4}" presName="parentText" presStyleLbl="node1" presStyleIdx="0" presStyleCnt="3">
        <dgm:presLayoutVars>
          <dgm:chMax val="0"/>
          <dgm:bulletEnabled val="1"/>
        </dgm:presLayoutVars>
      </dgm:prSet>
      <dgm:spPr/>
      <dgm:t>
        <a:bodyPr/>
        <a:lstStyle/>
        <a:p>
          <a:endParaRPr lang="en-US"/>
        </a:p>
      </dgm:t>
    </dgm:pt>
    <dgm:pt modelId="{EA804B5E-B4F4-477D-8DE1-C00961A2D517}" type="pres">
      <dgm:prSet presAssocID="{15EB2A13-2FBB-4E6F-BD77-8977752C48F0}" presName="spacer" presStyleCnt="0"/>
      <dgm:spPr/>
    </dgm:pt>
    <dgm:pt modelId="{DAEE5C2D-FCBA-465D-8EA6-118F105CE57A}" type="pres">
      <dgm:prSet presAssocID="{C12B9CAA-F8DE-4E71-9797-3995C32285E9}" presName="parentText" presStyleLbl="node1" presStyleIdx="1" presStyleCnt="3">
        <dgm:presLayoutVars>
          <dgm:chMax val="0"/>
          <dgm:bulletEnabled val="1"/>
        </dgm:presLayoutVars>
      </dgm:prSet>
      <dgm:spPr/>
      <dgm:t>
        <a:bodyPr/>
        <a:lstStyle/>
        <a:p>
          <a:endParaRPr lang="en-US"/>
        </a:p>
      </dgm:t>
    </dgm:pt>
    <dgm:pt modelId="{DB0CE9E1-B1B0-4B4B-BCFA-1E35BC8C0D23}" type="pres">
      <dgm:prSet presAssocID="{0DA1D543-AC15-4C33-BDB2-4EEF0E32A025}" presName="spacer" presStyleCnt="0"/>
      <dgm:spPr/>
    </dgm:pt>
    <dgm:pt modelId="{57516304-C97C-4816-9ED5-A9D33CFF9D0B}" type="pres">
      <dgm:prSet presAssocID="{2E22CE5C-C2E2-499E-BB83-0E72A3B0D437}" presName="parentText" presStyleLbl="node1" presStyleIdx="2" presStyleCnt="3">
        <dgm:presLayoutVars>
          <dgm:chMax val="0"/>
          <dgm:bulletEnabled val="1"/>
        </dgm:presLayoutVars>
      </dgm:prSet>
      <dgm:spPr/>
      <dgm:t>
        <a:bodyPr/>
        <a:lstStyle/>
        <a:p>
          <a:endParaRPr lang="en-US"/>
        </a:p>
      </dgm:t>
    </dgm:pt>
  </dgm:ptLst>
  <dgm:cxnLst>
    <dgm:cxn modelId="{B3D0838D-359D-47A5-8ACE-846EC8F3F930}" type="presOf" srcId="{94EC477E-BBD4-4593-8562-8AF9623F55A4}" destId="{5594B405-79C3-4D10-8A37-06C97DBEE6E6}" srcOrd="0" destOrd="0" presId="urn:microsoft.com/office/officeart/2005/8/layout/vList2"/>
    <dgm:cxn modelId="{6C35D2EC-3424-425F-8A9D-00D638057B8C}" srcId="{7FB8CCED-1B85-425E-8BC6-920DB32A90AE}" destId="{C12B9CAA-F8DE-4E71-9797-3995C32285E9}" srcOrd="1" destOrd="0" parTransId="{62E5CA1B-3F3F-405C-B9C4-BD8C64CF386D}" sibTransId="{0DA1D543-AC15-4C33-BDB2-4EEF0E32A025}"/>
    <dgm:cxn modelId="{24C98C24-4448-4010-A256-58B195EB900E}" type="presOf" srcId="{2E22CE5C-C2E2-499E-BB83-0E72A3B0D437}" destId="{57516304-C97C-4816-9ED5-A9D33CFF9D0B}" srcOrd="0" destOrd="0" presId="urn:microsoft.com/office/officeart/2005/8/layout/vList2"/>
    <dgm:cxn modelId="{91EFA365-5878-40CD-BCF3-4C7E485AAE7E}" srcId="{7FB8CCED-1B85-425E-8BC6-920DB32A90AE}" destId="{94EC477E-BBD4-4593-8562-8AF9623F55A4}" srcOrd="0" destOrd="0" parTransId="{3C44BBF4-7E8A-4BD4-BC4B-BA058682FD55}" sibTransId="{15EB2A13-2FBB-4E6F-BD77-8977752C48F0}"/>
    <dgm:cxn modelId="{397037EF-69E3-41D5-9A51-2AE0D5B202AE}" type="presOf" srcId="{7FB8CCED-1B85-425E-8BC6-920DB32A90AE}" destId="{D8D9CD01-F973-4F67-AF3C-7B735A94594E}" srcOrd="0" destOrd="0" presId="urn:microsoft.com/office/officeart/2005/8/layout/vList2"/>
    <dgm:cxn modelId="{7EEC2074-0930-44DC-9619-788E3B09110D}" srcId="{7FB8CCED-1B85-425E-8BC6-920DB32A90AE}" destId="{2E22CE5C-C2E2-499E-BB83-0E72A3B0D437}" srcOrd="2" destOrd="0" parTransId="{6085735B-C34E-42E6-BB93-8E4DF13AA4BE}" sibTransId="{0F075671-3AF2-4950-B41B-DCD3B0222125}"/>
    <dgm:cxn modelId="{BF3929CD-2DB8-4C72-995E-13932041ABE5}" type="presOf" srcId="{C12B9CAA-F8DE-4E71-9797-3995C32285E9}" destId="{DAEE5C2D-FCBA-465D-8EA6-118F105CE57A}" srcOrd="0" destOrd="0" presId="urn:microsoft.com/office/officeart/2005/8/layout/vList2"/>
    <dgm:cxn modelId="{01BB0CA2-B799-435F-A55D-C345B2EAC79E}" type="presParOf" srcId="{D8D9CD01-F973-4F67-AF3C-7B735A94594E}" destId="{5594B405-79C3-4D10-8A37-06C97DBEE6E6}" srcOrd="0" destOrd="0" presId="urn:microsoft.com/office/officeart/2005/8/layout/vList2"/>
    <dgm:cxn modelId="{18010C37-632A-4DA2-A2FA-BE1EF23F33BF}" type="presParOf" srcId="{D8D9CD01-F973-4F67-AF3C-7B735A94594E}" destId="{EA804B5E-B4F4-477D-8DE1-C00961A2D517}" srcOrd="1" destOrd="0" presId="urn:microsoft.com/office/officeart/2005/8/layout/vList2"/>
    <dgm:cxn modelId="{AFBB26F8-9894-4DB4-B13C-57E7D4D63D62}" type="presParOf" srcId="{D8D9CD01-F973-4F67-AF3C-7B735A94594E}" destId="{DAEE5C2D-FCBA-465D-8EA6-118F105CE57A}" srcOrd="2" destOrd="0" presId="urn:microsoft.com/office/officeart/2005/8/layout/vList2"/>
    <dgm:cxn modelId="{2959B3AF-6243-4167-B1CB-74E3A3B83479}" type="presParOf" srcId="{D8D9CD01-F973-4F67-AF3C-7B735A94594E}" destId="{DB0CE9E1-B1B0-4B4B-BCFA-1E35BC8C0D23}" srcOrd="3" destOrd="0" presId="urn:microsoft.com/office/officeart/2005/8/layout/vList2"/>
    <dgm:cxn modelId="{C8A3B656-18D7-44F6-8C72-83A5F373C12F}" type="presParOf" srcId="{D8D9CD01-F973-4F67-AF3C-7B735A94594E}" destId="{57516304-C97C-4816-9ED5-A9D33CFF9D0B}"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06B63E-0858-471D-9CAF-0DC8558D4699}" type="datetimeFigureOut">
              <a:rPr lang="en-US" smtClean="0"/>
              <a:t>8/26/2019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0B2406-B2D8-4F4D-8EC2-80123B3EF344}" type="slidenum">
              <a:rPr lang="en-US" smtClean="0"/>
              <a:t>‹#›</a:t>
            </a:fld>
            <a:endParaRPr lang="en-US"/>
          </a:p>
        </p:txBody>
      </p:sp>
    </p:spTree>
    <p:extLst>
      <p:ext uri="{BB962C8B-B14F-4D97-AF65-F5344CB8AC3E}">
        <p14:creationId xmlns:p14="http://schemas.microsoft.com/office/powerpoint/2010/main" val="4241961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915A96B-CDC4-4A99-9CF7-2BFD4AF346A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188998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915A96B-CDC4-4A99-9CF7-2BFD4AF346A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68286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915A96B-CDC4-4A99-9CF7-2BFD4AF346A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810858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915A96B-CDC4-4A99-9CF7-2BFD4AF346A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92802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915A96B-CDC4-4A99-9CF7-2BFD4AF346A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859687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915A96B-CDC4-4A99-9CF7-2BFD4AF346A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85285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915A96B-CDC4-4A99-9CF7-2BFD4AF346A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445392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915A96B-CDC4-4A99-9CF7-2BFD4AF346A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378341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915A96B-CDC4-4A99-9CF7-2BFD4AF346A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50222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915A96B-CDC4-4A99-9CF7-2BFD4AF346A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05746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E34AA9A-324C-486B-96CE-E8DA85ACEE09}" type="datetimeFigureOut">
              <a:rPr lang="en-US" smtClean="0"/>
              <a:t>8/26/2019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F7F95-0136-4041-9915-1B272787E517}"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9469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E34AA9A-324C-486B-96CE-E8DA85ACEE09}" type="datetimeFigureOut">
              <a:rPr lang="en-US" smtClean="0"/>
              <a:t>8/26/2019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F7F95-0136-4041-9915-1B272787E517}" type="slidenum">
              <a:rPr lang="en-US" smtClean="0"/>
              <a:t>‹#›</a:t>
            </a:fld>
            <a:endParaRPr lang="en-US"/>
          </a:p>
        </p:txBody>
      </p:sp>
    </p:spTree>
    <p:extLst>
      <p:ext uri="{BB962C8B-B14F-4D97-AF65-F5344CB8AC3E}">
        <p14:creationId xmlns:p14="http://schemas.microsoft.com/office/powerpoint/2010/main" val="2898491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E34AA9A-324C-486B-96CE-E8DA85ACEE09}" type="datetimeFigureOut">
              <a:rPr lang="en-US" smtClean="0"/>
              <a:t>8/26/2019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F7F95-0136-4041-9915-1B272787E517}" type="slidenum">
              <a:rPr lang="en-US" smtClean="0"/>
              <a:t>‹#›</a:t>
            </a:fld>
            <a:endParaRPr lang="en-US"/>
          </a:p>
        </p:txBody>
      </p:sp>
    </p:spTree>
    <p:extLst>
      <p:ext uri="{BB962C8B-B14F-4D97-AF65-F5344CB8AC3E}">
        <p14:creationId xmlns:p14="http://schemas.microsoft.com/office/powerpoint/2010/main" val="530340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E34AA9A-324C-486B-96CE-E8DA85ACEE09}" type="datetimeFigureOut">
              <a:rPr lang="en-US" smtClean="0"/>
              <a:t>8/26/2019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F7F95-0136-4041-9915-1B272787E517}" type="slidenum">
              <a:rPr lang="en-US" smtClean="0"/>
              <a:t>‹#›</a:t>
            </a:fld>
            <a:endParaRPr lang="en-US"/>
          </a:p>
        </p:txBody>
      </p:sp>
    </p:spTree>
    <p:extLst>
      <p:ext uri="{BB962C8B-B14F-4D97-AF65-F5344CB8AC3E}">
        <p14:creationId xmlns:p14="http://schemas.microsoft.com/office/powerpoint/2010/main" val="2663589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E34AA9A-324C-486B-96CE-E8DA85ACEE09}" type="datetimeFigureOut">
              <a:rPr lang="en-US" smtClean="0"/>
              <a:t>8/26/2019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F7F95-0136-4041-9915-1B272787E517}"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7269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34AA9A-324C-486B-96CE-E8DA85ACEE09}" type="datetimeFigureOut">
              <a:rPr lang="en-US" smtClean="0"/>
              <a:t>8/26/2019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F7F95-0136-4041-9915-1B272787E517}" type="slidenum">
              <a:rPr lang="en-US" smtClean="0"/>
              <a:t>‹#›</a:t>
            </a:fld>
            <a:endParaRPr lang="en-US"/>
          </a:p>
        </p:txBody>
      </p:sp>
    </p:spTree>
    <p:extLst>
      <p:ext uri="{BB962C8B-B14F-4D97-AF65-F5344CB8AC3E}">
        <p14:creationId xmlns:p14="http://schemas.microsoft.com/office/powerpoint/2010/main" val="2990527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E34AA9A-324C-486B-96CE-E8DA85ACEE09}" type="datetimeFigureOut">
              <a:rPr lang="en-US" smtClean="0"/>
              <a:t>8/26/2019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5F7F95-0136-4041-9915-1B272787E517}" type="slidenum">
              <a:rPr lang="en-US" smtClean="0"/>
              <a:t>‹#›</a:t>
            </a:fld>
            <a:endParaRPr lang="en-US"/>
          </a:p>
        </p:txBody>
      </p:sp>
    </p:spTree>
    <p:extLst>
      <p:ext uri="{BB962C8B-B14F-4D97-AF65-F5344CB8AC3E}">
        <p14:creationId xmlns:p14="http://schemas.microsoft.com/office/powerpoint/2010/main" val="3308260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E34AA9A-324C-486B-96CE-E8DA85ACEE09}" type="datetimeFigureOut">
              <a:rPr lang="en-US" smtClean="0"/>
              <a:t>8/26/2019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5F7F95-0136-4041-9915-1B272787E517}" type="slidenum">
              <a:rPr lang="en-US" smtClean="0"/>
              <a:t>‹#›</a:t>
            </a:fld>
            <a:endParaRPr lang="en-US"/>
          </a:p>
        </p:txBody>
      </p:sp>
    </p:spTree>
    <p:extLst>
      <p:ext uri="{BB962C8B-B14F-4D97-AF65-F5344CB8AC3E}">
        <p14:creationId xmlns:p14="http://schemas.microsoft.com/office/powerpoint/2010/main" val="1459552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E34AA9A-324C-486B-96CE-E8DA85ACEE09}" type="datetimeFigureOut">
              <a:rPr lang="en-US" smtClean="0"/>
              <a:t>8/26/2019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895F7F95-0136-4041-9915-1B272787E517}" type="slidenum">
              <a:rPr lang="en-US" smtClean="0"/>
              <a:t>‹#›</a:t>
            </a:fld>
            <a:endParaRPr lang="en-US"/>
          </a:p>
        </p:txBody>
      </p:sp>
    </p:spTree>
    <p:extLst>
      <p:ext uri="{BB962C8B-B14F-4D97-AF65-F5344CB8AC3E}">
        <p14:creationId xmlns:p14="http://schemas.microsoft.com/office/powerpoint/2010/main" val="1778411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E34AA9A-324C-486B-96CE-E8DA85ACEE09}" type="datetimeFigureOut">
              <a:rPr lang="en-US" smtClean="0"/>
              <a:t>8/26/2019</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95F7F95-0136-4041-9915-1B272787E517}" type="slidenum">
              <a:rPr lang="en-US" smtClean="0"/>
              <a:t>‹#›</a:t>
            </a:fld>
            <a:endParaRPr lang="en-US"/>
          </a:p>
        </p:txBody>
      </p:sp>
    </p:spTree>
    <p:extLst>
      <p:ext uri="{BB962C8B-B14F-4D97-AF65-F5344CB8AC3E}">
        <p14:creationId xmlns:p14="http://schemas.microsoft.com/office/powerpoint/2010/main" val="3094680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E34AA9A-324C-486B-96CE-E8DA85ACEE09}" type="datetimeFigureOut">
              <a:rPr lang="en-US" smtClean="0"/>
              <a:t>8/26/2019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F7F95-0136-4041-9915-1B272787E517}" type="slidenum">
              <a:rPr lang="en-US" smtClean="0"/>
              <a:t>‹#›</a:t>
            </a:fld>
            <a:endParaRPr lang="en-US"/>
          </a:p>
        </p:txBody>
      </p:sp>
    </p:spTree>
    <p:extLst>
      <p:ext uri="{BB962C8B-B14F-4D97-AF65-F5344CB8AC3E}">
        <p14:creationId xmlns:p14="http://schemas.microsoft.com/office/powerpoint/2010/main" val="106818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E34AA9A-324C-486B-96CE-E8DA85ACEE09}" type="datetimeFigureOut">
              <a:rPr lang="en-US" smtClean="0"/>
              <a:t>8/26/2019</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95F7F95-0136-4041-9915-1B272787E517}"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54183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3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4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4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0.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 name="Rectangle 8">
            <a:extLst>
              <a:ext uri="{FF2B5EF4-FFF2-40B4-BE49-F238E27FC236}">
                <a16:creationId xmlns:a16="http://schemas.microsoft.com/office/drawing/2014/main" xmlns="" id="{F240A2FC-E2C3-458D-96B4-5DF9028D93A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10">
            <a:extLst>
              <a:ext uri="{FF2B5EF4-FFF2-40B4-BE49-F238E27FC236}">
                <a16:creationId xmlns:a16="http://schemas.microsoft.com/office/drawing/2014/main" xmlns="" id="{5F097929-F3D6-4D1F-8AFC-CF348171A9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33" name="Straight Connector 12">
            <a:extLst>
              <a:ext uri="{FF2B5EF4-FFF2-40B4-BE49-F238E27FC236}">
                <a16:creationId xmlns:a16="http://schemas.microsoft.com/office/drawing/2014/main" xmlns="" id="{43074C91-9045-414B-B5F9-567DAE3EED25}"/>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34" name="Rectangle 14">
            <a:extLst>
              <a:ext uri="{FF2B5EF4-FFF2-40B4-BE49-F238E27FC236}">
                <a16:creationId xmlns:a16="http://schemas.microsoft.com/office/drawing/2014/main" xmlns="" id="{EE362070-691D-44DB-98D4-BC61774B0E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16">
            <a:extLst>
              <a:ext uri="{FF2B5EF4-FFF2-40B4-BE49-F238E27FC236}">
                <a16:creationId xmlns:a16="http://schemas.microsoft.com/office/drawing/2014/main" xmlns="" id="{5A7EFE9C-DAE7-4ECA-BDB2-34E2534B8AB7}"/>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3944603" y="4325112"/>
            <a:ext cx="71323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xmlns="" id="{7AF5A27C-52E4-4FE7-97DC-D86B9B0A8AA4}"/>
              </a:ext>
            </a:extLst>
          </p:cNvPr>
          <p:cNvSpPr>
            <a:spLocks noGrp="1"/>
          </p:cNvSpPr>
          <p:nvPr>
            <p:ph type="title" idx="4294967295"/>
          </p:nvPr>
        </p:nvSpPr>
        <p:spPr>
          <a:xfrm>
            <a:off x="3836504" y="758952"/>
            <a:ext cx="7319175" cy="3566160"/>
          </a:xfrm>
        </p:spPr>
        <p:txBody>
          <a:bodyPr vert="horz" lIns="91440" tIns="45720" rIns="91440" bIns="45720" rtlCol="0" anchor="b">
            <a:normAutofit/>
          </a:bodyPr>
          <a:lstStyle/>
          <a:p>
            <a:r>
              <a:rPr lang="en-US" sz="3800" b="1">
                <a:solidFill>
                  <a:schemeClr val="tx1">
                    <a:lumMod val="85000"/>
                    <a:lumOff val="15000"/>
                  </a:schemeClr>
                </a:solidFill>
              </a:rPr>
              <a:t/>
            </a:r>
            <a:br>
              <a:rPr lang="en-US" sz="3800" b="1">
                <a:solidFill>
                  <a:schemeClr val="tx1">
                    <a:lumMod val="85000"/>
                    <a:lumOff val="15000"/>
                  </a:schemeClr>
                </a:solidFill>
              </a:rPr>
            </a:br>
            <a:r>
              <a:rPr lang="en-US" sz="3800" b="1">
                <a:solidFill>
                  <a:schemeClr val="tx1">
                    <a:lumMod val="85000"/>
                    <a:lumOff val="15000"/>
                  </a:schemeClr>
                </a:solidFill>
              </a:rPr>
              <a:t/>
            </a:r>
            <a:br>
              <a:rPr lang="en-US" sz="3800" b="1">
                <a:solidFill>
                  <a:schemeClr val="tx1">
                    <a:lumMod val="85000"/>
                    <a:lumOff val="15000"/>
                  </a:schemeClr>
                </a:solidFill>
              </a:rPr>
            </a:br>
            <a:r>
              <a:rPr lang="en-US" sz="3800" b="1" i="1">
                <a:solidFill>
                  <a:schemeClr val="tx1">
                    <a:lumMod val="85000"/>
                    <a:lumOff val="15000"/>
                  </a:schemeClr>
                </a:solidFill>
              </a:rPr>
              <a:t>Machine Learning and Data Analytics for Auditing with Microsoft Excel and </a:t>
            </a:r>
            <a:br>
              <a:rPr lang="en-US" sz="3800" b="1" i="1">
                <a:solidFill>
                  <a:schemeClr val="tx1">
                    <a:lumMod val="85000"/>
                    <a:lumOff val="15000"/>
                  </a:schemeClr>
                </a:solidFill>
              </a:rPr>
            </a:br>
            <a:r>
              <a:rPr lang="en-US" sz="3800" b="1" i="1">
                <a:solidFill>
                  <a:schemeClr val="tx1">
                    <a:lumMod val="85000"/>
                    <a:lumOff val="15000"/>
                  </a:schemeClr>
                </a:solidFill>
              </a:rPr>
              <a:t>Microsoft Azure Machine Learning Studio</a:t>
            </a:r>
            <a:endParaRPr lang="en-US" sz="3800" i="1">
              <a:solidFill>
                <a:schemeClr val="tx1">
                  <a:lumMod val="85000"/>
                  <a:lumOff val="15000"/>
                </a:schemeClr>
              </a:solidFill>
            </a:endParaRPr>
          </a:p>
        </p:txBody>
      </p:sp>
      <p:pic>
        <p:nvPicPr>
          <p:cNvPr id="6" name="Graphic 5" descr="Database">
            <a:extLst>
              <a:ext uri="{FF2B5EF4-FFF2-40B4-BE49-F238E27FC236}">
                <a16:creationId xmlns:a16="http://schemas.microsoft.com/office/drawing/2014/main" xmlns="" id="{C2765F74-4671-4524-B593-EBEB1DE17C3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929818" y="1944907"/>
            <a:ext cx="2449486" cy="2449486"/>
          </a:xfrm>
          <a:prstGeom prst="rect">
            <a:avLst/>
          </a:prstGeom>
        </p:spPr>
      </p:pic>
      <p:sp>
        <p:nvSpPr>
          <p:cNvPr id="36" name="Rectangle 18">
            <a:extLst>
              <a:ext uri="{FF2B5EF4-FFF2-40B4-BE49-F238E27FC236}">
                <a16:creationId xmlns:a16="http://schemas.microsoft.com/office/drawing/2014/main" xmlns="" id="{3F0CE275-BAEC-48E9-B00C-1B635C68FF8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a:extLst>
              <a:ext uri="{FF2B5EF4-FFF2-40B4-BE49-F238E27FC236}">
                <a16:creationId xmlns:a16="http://schemas.microsoft.com/office/drawing/2014/main" xmlns="" id="{A22C524A-01E1-4209-AE20-DA64F7CB182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51310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Data Visualization Case Studies</a:t>
            </a:r>
          </a:p>
        </p:txBody>
      </p:sp>
      <p:sp>
        <p:nvSpPr>
          <p:cNvPr id="9" name="Content Placeholder 8"/>
          <p:cNvSpPr>
            <a:spLocks noGrp="1"/>
          </p:cNvSpPr>
          <p:nvPr>
            <p:ph sz="half" idx="1"/>
          </p:nvPr>
        </p:nvSpPr>
        <p:spPr/>
        <p:txBody>
          <a:bodyPr/>
          <a:lstStyle/>
          <a:p>
            <a:pPr marL="0" indent="0">
              <a:buNone/>
            </a:pPr>
            <a:r>
              <a:rPr lang="en-US" u="sng" dirty="0"/>
              <a:t>Case Study</a:t>
            </a:r>
          </a:p>
          <a:p>
            <a:pPr marL="0" indent="0">
              <a:buNone/>
            </a:pPr>
            <a:r>
              <a:rPr lang="en-US" dirty="0"/>
              <a:t>Significant Accounts</a:t>
            </a:r>
          </a:p>
          <a:p>
            <a:pPr marL="0" indent="0">
              <a:buNone/>
            </a:pPr>
            <a:r>
              <a:rPr lang="en-US" sz="2000" dirty="0"/>
              <a:t>Account Variance Analysis</a:t>
            </a:r>
          </a:p>
          <a:p>
            <a:pPr marL="0" indent="0">
              <a:buNone/>
            </a:pPr>
            <a:r>
              <a:rPr lang="en-US" sz="2000" dirty="0"/>
              <a:t>Fraud Ratios</a:t>
            </a:r>
          </a:p>
          <a:p>
            <a:pPr marL="0" indent="0">
              <a:buNone/>
            </a:pPr>
            <a:r>
              <a:rPr lang="en-US" sz="2000" dirty="0"/>
              <a:t>Financial Ratios</a:t>
            </a:r>
          </a:p>
          <a:p>
            <a:pPr marL="0" indent="0">
              <a:buNone/>
            </a:pPr>
            <a:r>
              <a:rPr lang="en-US" dirty="0"/>
              <a:t>Inventory Turnover</a:t>
            </a:r>
          </a:p>
          <a:p>
            <a:pPr marL="0" indent="0">
              <a:buNone/>
            </a:pPr>
            <a:r>
              <a:rPr lang="en-US" dirty="0"/>
              <a:t>General Ledger Risk Assessment</a:t>
            </a:r>
          </a:p>
          <a:p>
            <a:pPr marL="0" indent="0">
              <a:buNone/>
            </a:pPr>
            <a:r>
              <a:rPr lang="en-US" sz="2000" dirty="0"/>
              <a:t>Sales Analysis</a:t>
            </a:r>
          </a:p>
        </p:txBody>
      </p:sp>
      <p:sp>
        <p:nvSpPr>
          <p:cNvPr id="10" name="Content Placeholder 9"/>
          <p:cNvSpPr>
            <a:spLocks noGrp="1"/>
          </p:cNvSpPr>
          <p:nvPr>
            <p:ph sz="half" idx="2"/>
          </p:nvPr>
        </p:nvSpPr>
        <p:spPr>
          <a:xfrm>
            <a:off x="4847209" y="1845733"/>
            <a:ext cx="6506592" cy="4331229"/>
          </a:xfrm>
        </p:spPr>
        <p:txBody>
          <a:bodyPr/>
          <a:lstStyle/>
          <a:p>
            <a:pPr marL="0" indent="0">
              <a:buNone/>
            </a:pPr>
            <a:r>
              <a:rPr lang="en-US" u="sng" dirty="0"/>
              <a:t>Purpose</a:t>
            </a:r>
          </a:p>
          <a:p>
            <a:pPr marL="0" indent="0">
              <a:buNone/>
            </a:pPr>
            <a:r>
              <a:rPr lang="en-US" sz="2000" dirty="0"/>
              <a:t>Risk assessment</a:t>
            </a:r>
          </a:p>
          <a:p>
            <a:pPr marL="0" indent="0">
              <a:buNone/>
            </a:pPr>
            <a:r>
              <a:rPr lang="en-US" sz="2000" dirty="0"/>
              <a:t>Risk assessment – analytical procedure – trend analysis</a:t>
            </a:r>
          </a:p>
          <a:p>
            <a:pPr marL="0" indent="0">
              <a:buNone/>
            </a:pPr>
            <a:r>
              <a:rPr lang="en-US" sz="2000" dirty="0"/>
              <a:t>Fraud risk assessment</a:t>
            </a:r>
          </a:p>
          <a:p>
            <a:pPr marL="0" indent="0">
              <a:buNone/>
            </a:pPr>
            <a:r>
              <a:rPr lang="en-US" sz="2000" dirty="0"/>
              <a:t>Risk assessment – analytical procedure – ratio analysis</a:t>
            </a:r>
          </a:p>
          <a:p>
            <a:pPr marL="0" indent="0">
              <a:buNone/>
            </a:pPr>
            <a:r>
              <a:rPr lang="en-US" dirty="0"/>
              <a:t>Fraud risk assessment</a:t>
            </a:r>
          </a:p>
          <a:p>
            <a:pPr marL="0" indent="0">
              <a:buNone/>
            </a:pPr>
            <a:r>
              <a:rPr lang="en-US" dirty="0"/>
              <a:t>Risk and fraud assessment</a:t>
            </a:r>
          </a:p>
          <a:p>
            <a:pPr marL="0" indent="0">
              <a:buNone/>
            </a:pPr>
            <a:r>
              <a:rPr lang="en-US" sz="2000" dirty="0"/>
              <a:t>Risk assessment – analytical procedure – trend analysis</a:t>
            </a:r>
          </a:p>
        </p:txBody>
      </p:sp>
    </p:spTree>
    <p:extLst>
      <p:ext uri="{BB962C8B-B14F-4D97-AF65-F5344CB8AC3E}">
        <p14:creationId xmlns:p14="http://schemas.microsoft.com/office/powerpoint/2010/main" val="645376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xmlns="" id="{FBDCECDC-EEE3-4128-AA5E-82A8C08796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097280" y="758952"/>
            <a:ext cx="10058400" cy="3892168"/>
          </a:xfrm>
        </p:spPr>
        <p:txBody>
          <a:bodyPr>
            <a:normAutofit/>
          </a:bodyPr>
          <a:lstStyle/>
          <a:p>
            <a:r>
              <a:rPr lang="en-US" dirty="0"/>
              <a:t>    Descriptive Statistics</a:t>
            </a:r>
          </a:p>
        </p:txBody>
      </p:sp>
      <p:sp>
        <p:nvSpPr>
          <p:cNvPr id="40" name="Rectangle 39">
            <a:extLst>
              <a:ext uri="{FF2B5EF4-FFF2-40B4-BE49-F238E27FC236}">
                <a16:creationId xmlns:a16="http://schemas.microsoft.com/office/drawing/2014/main" xmlns="" id="{1F3985C0-E548-44D2-B30E-F3E42DADE13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 name="Rectangle 41">
            <a:extLst>
              <a:ext uri="{FF2B5EF4-FFF2-40B4-BE49-F238E27FC236}">
                <a16:creationId xmlns:a16="http://schemas.microsoft.com/office/drawing/2014/main" xmlns="" id="{4260EDE0-989C-4E16-AF94-F652294D828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91944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7">
            <a:extLst>
              <a:ext uri="{FF2B5EF4-FFF2-40B4-BE49-F238E27FC236}">
                <a16:creationId xmlns:a16="http://schemas.microsoft.com/office/drawing/2014/main" xmlns=""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5" name="Rectangle 9">
            <a:extLst>
              <a:ext uri="{FF2B5EF4-FFF2-40B4-BE49-F238E27FC236}">
                <a16:creationId xmlns:a16="http://schemas.microsoft.com/office/drawing/2014/main" xmlns=""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65721015-C702-41F7-A14D-E000DED3BB25}"/>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rPr>
              <a:t>Descriptive Statistics</a:t>
            </a:r>
          </a:p>
        </p:txBody>
      </p:sp>
      <p:sp>
        <p:nvSpPr>
          <p:cNvPr id="16" name="Rectangle 11">
            <a:extLst>
              <a:ext uri="{FF2B5EF4-FFF2-40B4-BE49-F238E27FC236}">
                <a16:creationId xmlns:a16="http://schemas.microsoft.com/office/drawing/2014/main" xmlns=""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xmlns="" id="{BD5D8562-3F5E-4077-B8EB-6C7F16FA8F8E}"/>
              </a:ext>
            </a:extLst>
          </p:cNvPr>
          <p:cNvSpPr>
            <a:spLocks noGrp="1"/>
          </p:cNvSpPr>
          <p:nvPr>
            <p:ph idx="1"/>
          </p:nvPr>
        </p:nvSpPr>
        <p:spPr>
          <a:xfrm>
            <a:off x="4742016" y="605896"/>
            <a:ext cx="6413663" cy="5646208"/>
          </a:xfrm>
        </p:spPr>
        <p:txBody>
          <a:bodyPr anchor="ctr">
            <a:normAutofit/>
          </a:bodyPr>
          <a:lstStyle/>
          <a:p>
            <a:pPr marL="0" indent="0">
              <a:buNone/>
            </a:pPr>
            <a:r>
              <a:rPr lang="en-US" b="1"/>
              <a:t>Descriptive Statistics</a:t>
            </a:r>
            <a:r>
              <a:rPr lang="en-US"/>
              <a:t> are used to quantitatively describe or summarize a collection of data. They can be used to perform a preliminary exploration of the data. They deal with past information – </a:t>
            </a:r>
            <a:r>
              <a:rPr lang="en-US" b="1"/>
              <a:t>What has happened.</a:t>
            </a:r>
          </a:p>
          <a:p>
            <a:endParaRPr lang="en-US" b="1"/>
          </a:p>
          <a:p>
            <a:endParaRPr lang="en-US" b="1"/>
          </a:p>
        </p:txBody>
      </p:sp>
    </p:spTree>
    <p:extLst>
      <p:ext uri="{BB962C8B-B14F-4D97-AF65-F5344CB8AC3E}">
        <p14:creationId xmlns:p14="http://schemas.microsoft.com/office/powerpoint/2010/main" val="17790182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Descriptive Statistics in Excel</a:t>
            </a:r>
          </a:p>
        </p:txBody>
      </p:sp>
      <p:sp>
        <p:nvSpPr>
          <p:cNvPr id="9" name="Content Placeholder 8"/>
          <p:cNvSpPr>
            <a:spLocks noGrp="1"/>
          </p:cNvSpPr>
          <p:nvPr>
            <p:ph sz="half" idx="1"/>
          </p:nvPr>
        </p:nvSpPr>
        <p:spPr/>
        <p:txBody>
          <a:bodyPr/>
          <a:lstStyle/>
          <a:p>
            <a:pPr marL="0" indent="0">
              <a:buNone/>
            </a:pPr>
            <a:r>
              <a:rPr lang="en-US" sz="2000" dirty="0"/>
              <a:t>Mean</a:t>
            </a:r>
          </a:p>
          <a:p>
            <a:pPr marL="0" indent="0">
              <a:buNone/>
            </a:pPr>
            <a:r>
              <a:rPr lang="en-US" dirty="0"/>
              <a:t>Median</a:t>
            </a:r>
          </a:p>
          <a:p>
            <a:pPr marL="0" indent="0">
              <a:buNone/>
            </a:pPr>
            <a:r>
              <a:rPr lang="en-US" sz="2000" dirty="0"/>
              <a:t>Mode</a:t>
            </a:r>
          </a:p>
          <a:p>
            <a:pPr marL="0" indent="0">
              <a:buNone/>
            </a:pPr>
            <a:r>
              <a:rPr lang="en-US" sz="2000" dirty="0"/>
              <a:t>Range</a:t>
            </a:r>
          </a:p>
          <a:p>
            <a:pPr marL="0" indent="0">
              <a:buNone/>
            </a:pPr>
            <a:r>
              <a:rPr lang="en-US" dirty="0"/>
              <a:t>Minimum</a:t>
            </a:r>
          </a:p>
          <a:p>
            <a:pPr marL="0" indent="0">
              <a:buNone/>
            </a:pPr>
            <a:r>
              <a:rPr lang="en-US" dirty="0"/>
              <a:t>Maximum</a:t>
            </a:r>
          </a:p>
          <a:p>
            <a:pPr marL="0" indent="0">
              <a:buNone/>
            </a:pPr>
            <a:r>
              <a:rPr lang="en-US" dirty="0"/>
              <a:t>Sum</a:t>
            </a:r>
          </a:p>
          <a:p>
            <a:pPr marL="0" indent="0">
              <a:buNone/>
            </a:pPr>
            <a:r>
              <a:rPr lang="en-US" dirty="0"/>
              <a:t>Count</a:t>
            </a:r>
          </a:p>
          <a:p>
            <a:pPr marL="0" indent="0">
              <a:buNone/>
            </a:pPr>
            <a:endParaRPr lang="en-US" sz="2000" dirty="0"/>
          </a:p>
          <a:p>
            <a:pPr marL="0" indent="0">
              <a:buNone/>
            </a:pPr>
            <a:endParaRPr lang="en-US" sz="2000" dirty="0"/>
          </a:p>
        </p:txBody>
      </p:sp>
      <p:sp>
        <p:nvSpPr>
          <p:cNvPr id="10" name="Content Placeholder 9"/>
          <p:cNvSpPr>
            <a:spLocks noGrp="1"/>
          </p:cNvSpPr>
          <p:nvPr>
            <p:ph sz="half" idx="2"/>
          </p:nvPr>
        </p:nvSpPr>
        <p:spPr>
          <a:xfrm>
            <a:off x="4847209" y="1845733"/>
            <a:ext cx="6506592" cy="4331229"/>
          </a:xfrm>
        </p:spPr>
        <p:txBody>
          <a:bodyPr/>
          <a:lstStyle/>
          <a:p>
            <a:pPr marL="0" indent="0">
              <a:buNone/>
            </a:pPr>
            <a:r>
              <a:rPr lang="en-US" sz="2000" dirty="0"/>
              <a:t>Average of the dataset</a:t>
            </a:r>
          </a:p>
          <a:p>
            <a:pPr marL="0" indent="0">
              <a:buNone/>
            </a:pPr>
            <a:r>
              <a:rPr lang="en-US" dirty="0"/>
              <a:t>Middle value of the dataset</a:t>
            </a:r>
          </a:p>
          <a:p>
            <a:pPr marL="0" indent="0">
              <a:buNone/>
            </a:pPr>
            <a:r>
              <a:rPr lang="en-US" sz="2000" dirty="0"/>
              <a:t>The most common value in the dataset</a:t>
            </a:r>
          </a:p>
          <a:p>
            <a:pPr marL="0" indent="0">
              <a:buNone/>
            </a:pPr>
            <a:r>
              <a:rPr lang="en-US" dirty="0"/>
              <a:t>The difference between the largest and smallest values</a:t>
            </a:r>
          </a:p>
          <a:p>
            <a:pPr marL="0" indent="0">
              <a:buNone/>
            </a:pPr>
            <a:r>
              <a:rPr lang="en-US" sz="2000" dirty="0"/>
              <a:t>The smallest value in the dataset</a:t>
            </a:r>
          </a:p>
          <a:p>
            <a:pPr marL="0" indent="0">
              <a:buNone/>
            </a:pPr>
            <a:r>
              <a:rPr lang="en-US" dirty="0"/>
              <a:t>The largest value in the dataset</a:t>
            </a:r>
          </a:p>
          <a:p>
            <a:pPr marL="0" indent="0">
              <a:buNone/>
            </a:pPr>
            <a:r>
              <a:rPr lang="en-US" sz="2000" dirty="0"/>
              <a:t>The sum of all the values in the data</a:t>
            </a:r>
            <a:r>
              <a:rPr lang="en-US" dirty="0"/>
              <a:t>set</a:t>
            </a:r>
          </a:p>
          <a:p>
            <a:pPr marL="0" indent="0">
              <a:buNone/>
            </a:pPr>
            <a:r>
              <a:rPr lang="en-US" sz="2000" dirty="0"/>
              <a:t>The number of values in the dataset</a:t>
            </a:r>
          </a:p>
        </p:txBody>
      </p:sp>
    </p:spTree>
    <p:extLst>
      <p:ext uri="{BB962C8B-B14F-4D97-AF65-F5344CB8AC3E}">
        <p14:creationId xmlns:p14="http://schemas.microsoft.com/office/powerpoint/2010/main" val="2083765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Descriptive Statistics in Excel</a:t>
            </a:r>
          </a:p>
        </p:txBody>
      </p:sp>
      <p:sp>
        <p:nvSpPr>
          <p:cNvPr id="9" name="Content Placeholder 8"/>
          <p:cNvSpPr>
            <a:spLocks noGrp="1"/>
          </p:cNvSpPr>
          <p:nvPr>
            <p:ph sz="half" idx="1"/>
          </p:nvPr>
        </p:nvSpPr>
        <p:spPr/>
        <p:txBody>
          <a:bodyPr/>
          <a:lstStyle/>
          <a:p>
            <a:pPr marL="0" indent="0">
              <a:buNone/>
            </a:pPr>
            <a:r>
              <a:rPr lang="en-US" dirty="0"/>
              <a:t>Standard Deviation</a:t>
            </a:r>
          </a:p>
          <a:p>
            <a:pPr marL="0" indent="0">
              <a:buNone/>
            </a:pPr>
            <a:r>
              <a:rPr lang="en-US" dirty="0"/>
              <a:t>Sample Variance</a:t>
            </a:r>
          </a:p>
          <a:p>
            <a:pPr marL="0" indent="0">
              <a:buNone/>
            </a:pPr>
            <a:r>
              <a:rPr lang="en-US" dirty="0"/>
              <a:t>Standard Error</a:t>
            </a:r>
          </a:p>
          <a:p>
            <a:pPr marL="0" indent="0">
              <a:buNone/>
            </a:pPr>
            <a:r>
              <a:rPr lang="en-US" dirty="0"/>
              <a:t>Kurtosis</a:t>
            </a:r>
          </a:p>
          <a:p>
            <a:pPr marL="0" indent="0">
              <a:buNone/>
            </a:pPr>
            <a:r>
              <a:rPr lang="en-US" dirty="0"/>
              <a:t>Skewness</a:t>
            </a:r>
          </a:p>
          <a:p>
            <a:pPr marL="0" indent="0">
              <a:buNone/>
            </a:pPr>
            <a:endParaRPr lang="en-US" sz="2000" dirty="0"/>
          </a:p>
        </p:txBody>
      </p:sp>
      <p:sp>
        <p:nvSpPr>
          <p:cNvPr id="10" name="Content Placeholder 9"/>
          <p:cNvSpPr>
            <a:spLocks noGrp="1"/>
          </p:cNvSpPr>
          <p:nvPr>
            <p:ph sz="half" idx="2"/>
          </p:nvPr>
        </p:nvSpPr>
        <p:spPr>
          <a:xfrm>
            <a:off x="4847209" y="1845733"/>
            <a:ext cx="6506592" cy="4331229"/>
          </a:xfrm>
        </p:spPr>
        <p:txBody>
          <a:bodyPr/>
          <a:lstStyle/>
          <a:p>
            <a:pPr marL="0" indent="0">
              <a:buNone/>
            </a:pPr>
            <a:r>
              <a:rPr lang="en-US" dirty="0"/>
              <a:t>Shows how widely dispersed the data is around the mean</a:t>
            </a:r>
          </a:p>
          <a:p>
            <a:pPr marL="0" indent="0">
              <a:buNone/>
            </a:pPr>
            <a:r>
              <a:rPr lang="en-US" dirty="0"/>
              <a:t>Deviation of each value from the mean</a:t>
            </a:r>
          </a:p>
          <a:p>
            <a:pPr marL="0" indent="0">
              <a:buNone/>
            </a:pPr>
            <a:r>
              <a:rPr lang="en-US" dirty="0"/>
              <a:t>Proximity of sample values to the mean</a:t>
            </a:r>
          </a:p>
          <a:p>
            <a:pPr marL="0" indent="0">
              <a:buNone/>
            </a:pPr>
            <a:r>
              <a:rPr lang="en-US" dirty="0"/>
              <a:t>Shows if the dataset is peaked or flat</a:t>
            </a:r>
          </a:p>
          <a:p>
            <a:pPr marL="0" indent="0">
              <a:buNone/>
            </a:pPr>
            <a:r>
              <a:rPr lang="en-US" dirty="0"/>
              <a:t>Shows if the dataset is symmetrical around the mean</a:t>
            </a:r>
          </a:p>
          <a:p>
            <a:pPr marL="0" indent="0">
              <a:buNone/>
            </a:pPr>
            <a:endParaRPr lang="en-US" sz="2000" dirty="0"/>
          </a:p>
        </p:txBody>
      </p:sp>
    </p:spTree>
    <p:extLst>
      <p:ext uri="{BB962C8B-B14F-4D97-AF65-F5344CB8AC3E}">
        <p14:creationId xmlns:p14="http://schemas.microsoft.com/office/powerpoint/2010/main" val="40988779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Case Study</a:t>
            </a:r>
          </a:p>
        </p:txBody>
      </p:sp>
      <p:sp>
        <p:nvSpPr>
          <p:cNvPr id="9" name="Content Placeholder 8"/>
          <p:cNvSpPr>
            <a:spLocks noGrp="1"/>
          </p:cNvSpPr>
          <p:nvPr>
            <p:ph sz="half" idx="1"/>
          </p:nvPr>
        </p:nvSpPr>
        <p:spPr/>
        <p:txBody>
          <a:bodyPr>
            <a:normAutofit/>
          </a:bodyPr>
          <a:lstStyle/>
          <a:p>
            <a:pPr marL="0" indent="0">
              <a:buNone/>
            </a:pPr>
            <a:r>
              <a:rPr lang="en-US" sz="2800" u="sng" dirty="0"/>
              <a:t>Case Study</a:t>
            </a:r>
          </a:p>
          <a:p>
            <a:pPr marL="0" indent="0">
              <a:buNone/>
            </a:pPr>
            <a:r>
              <a:rPr lang="en-US" sz="2800" dirty="0"/>
              <a:t>Sales/Sales Return Analysis</a:t>
            </a:r>
          </a:p>
        </p:txBody>
      </p:sp>
      <p:sp>
        <p:nvSpPr>
          <p:cNvPr id="10" name="Content Placeholder 9"/>
          <p:cNvSpPr>
            <a:spLocks noGrp="1"/>
          </p:cNvSpPr>
          <p:nvPr>
            <p:ph sz="half" idx="2"/>
          </p:nvPr>
        </p:nvSpPr>
        <p:spPr>
          <a:xfrm>
            <a:off x="5726097" y="1845734"/>
            <a:ext cx="5627704" cy="4331228"/>
          </a:xfrm>
        </p:spPr>
        <p:txBody>
          <a:bodyPr>
            <a:normAutofit/>
          </a:bodyPr>
          <a:lstStyle/>
          <a:p>
            <a:pPr marL="0" indent="0">
              <a:buNone/>
            </a:pPr>
            <a:r>
              <a:rPr lang="en-US" sz="2800" u="sng" dirty="0"/>
              <a:t>Purpose</a:t>
            </a:r>
          </a:p>
          <a:p>
            <a:pPr marL="0" indent="0">
              <a:buNone/>
            </a:pPr>
            <a:r>
              <a:rPr lang="en-US" sz="2800" dirty="0"/>
              <a:t>Risk Assessment Procedures</a:t>
            </a:r>
          </a:p>
        </p:txBody>
      </p:sp>
    </p:spTree>
    <p:extLst>
      <p:ext uri="{BB962C8B-B14F-4D97-AF65-F5344CB8AC3E}">
        <p14:creationId xmlns:p14="http://schemas.microsoft.com/office/powerpoint/2010/main" val="37194454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xmlns="" id="{FBDCECDC-EEE3-4128-AA5E-82A8C08796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097280" y="758952"/>
            <a:ext cx="10058400" cy="3892168"/>
          </a:xfrm>
        </p:spPr>
        <p:txBody>
          <a:bodyPr>
            <a:normAutofit/>
          </a:bodyPr>
          <a:lstStyle/>
          <a:p>
            <a:r>
              <a:rPr lang="en-US"/>
              <a:t>Machine Learning Introduction &amp; Linear Regression</a:t>
            </a:r>
          </a:p>
        </p:txBody>
      </p:sp>
      <p:sp>
        <p:nvSpPr>
          <p:cNvPr id="31" name="Rectangle 30">
            <a:extLst>
              <a:ext uri="{FF2B5EF4-FFF2-40B4-BE49-F238E27FC236}">
                <a16:creationId xmlns:a16="http://schemas.microsoft.com/office/drawing/2014/main" xmlns="" id="{1F3985C0-E548-44D2-B30E-F3E42DADE13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a:extLst>
              <a:ext uri="{FF2B5EF4-FFF2-40B4-BE49-F238E27FC236}">
                <a16:creationId xmlns:a16="http://schemas.microsoft.com/office/drawing/2014/main" xmlns="" id="{4260EDE0-989C-4E16-AF94-F652294D828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198445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9">
            <a:extLst>
              <a:ext uri="{FF2B5EF4-FFF2-40B4-BE49-F238E27FC236}">
                <a16:creationId xmlns:a16="http://schemas.microsoft.com/office/drawing/2014/main" xmlns="" id="{EE1530B0-6F96-46C0-8B3E-3215CB756B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2" name="Rectangle 11">
            <a:extLst>
              <a:ext uri="{FF2B5EF4-FFF2-40B4-BE49-F238E27FC236}">
                <a16:creationId xmlns:a16="http://schemas.microsoft.com/office/drawing/2014/main" xmlns="" id="{754910CF-1B56-45D3-960A-E89F7B3B913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0E780924-60F1-4B1A-A085-5B0198BD14C4}"/>
              </a:ext>
            </a:extLst>
          </p:cNvPr>
          <p:cNvSpPr>
            <a:spLocks noGrp="1"/>
          </p:cNvSpPr>
          <p:nvPr>
            <p:ph type="title"/>
          </p:nvPr>
        </p:nvSpPr>
        <p:spPr>
          <a:xfrm>
            <a:off x="492370" y="516835"/>
            <a:ext cx="3084844" cy="5772840"/>
          </a:xfrm>
        </p:spPr>
        <p:txBody>
          <a:bodyPr anchor="ctr">
            <a:normAutofit/>
          </a:bodyPr>
          <a:lstStyle/>
          <a:p>
            <a:r>
              <a:rPr lang="en-US" sz="3600">
                <a:solidFill>
                  <a:srgbClr val="FFFFFF"/>
                </a:solidFill>
              </a:rPr>
              <a:t>Definitions</a:t>
            </a:r>
          </a:p>
        </p:txBody>
      </p:sp>
      <p:sp>
        <p:nvSpPr>
          <p:cNvPr id="14" name="Rectangle 13">
            <a:extLst>
              <a:ext uri="{FF2B5EF4-FFF2-40B4-BE49-F238E27FC236}">
                <a16:creationId xmlns:a16="http://schemas.microsoft.com/office/drawing/2014/main" xmlns="" id="{6669F804-A677-4B75-95F4-A5E4426FB7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xmlns="" id="{1A8CED89-3591-4B4C-91C5-62388C8B48FD}"/>
              </a:ext>
            </a:extLst>
          </p:cNvPr>
          <p:cNvGraphicFramePr>
            <a:graphicFrameLocks noGrp="1"/>
          </p:cNvGraphicFramePr>
          <p:nvPr>
            <p:ph idx="1"/>
            <p:extLst>
              <p:ext uri="{D42A27DB-BD31-4B8C-83A1-F6EECF244321}">
                <p14:modId xmlns:p14="http://schemas.microsoft.com/office/powerpoint/2010/main" val="4281419506"/>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31493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E4C718E2-3721-40EC-82D7-4DEAD6F5A450}"/>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rPr>
              <a:t>Machine Learning Steps</a:t>
            </a:r>
          </a:p>
        </p:txBody>
      </p:sp>
      <p:sp>
        <p:nvSpPr>
          <p:cNvPr id="12" name="Rectangle 11">
            <a:extLst>
              <a:ext uri="{FF2B5EF4-FFF2-40B4-BE49-F238E27FC236}">
                <a16:creationId xmlns:a16="http://schemas.microsoft.com/office/drawing/2014/main" xmlns=""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xmlns="" id="{81D51F5D-CEF5-43BD-A6DE-FC32307A0629}"/>
              </a:ext>
            </a:extLst>
          </p:cNvPr>
          <p:cNvSpPr>
            <a:spLocks noGrp="1"/>
          </p:cNvSpPr>
          <p:nvPr>
            <p:ph idx="1"/>
          </p:nvPr>
        </p:nvSpPr>
        <p:spPr>
          <a:xfrm>
            <a:off x="4742016" y="605896"/>
            <a:ext cx="6413663" cy="5646208"/>
          </a:xfrm>
        </p:spPr>
        <p:txBody>
          <a:bodyPr anchor="ctr">
            <a:normAutofit/>
          </a:bodyPr>
          <a:lstStyle/>
          <a:p>
            <a:pPr marL="0" indent="0">
              <a:buNone/>
            </a:pPr>
            <a:r>
              <a:rPr lang="en-US" dirty="0"/>
              <a:t>  </a:t>
            </a:r>
          </a:p>
          <a:p>
            <a:pPr>
              <a:buFont typeface="Wingdings" panose="05000000000000000000" pitchFamily="2" charset="2"/>
              <a:buChar char="Ø"/>
            </a:pPr>
            <a:r>
              <a:rPr lang="en-US" b="1"/>
              <a:t> Data Preparation </a:t>
            </a:r>
            <a:r>
              <a:rPr lang="en-US"/>
              <a:t>– This phase involves all the procedures to construct the final dataset. Data preparation is often the most time consuming phase and includes data transformation (i.e. joining two data sets together), data cleansing and data formatting.</a:t>
            </a:r>
          </a:p>
          <a:p>
            <a:pPr>
              <a:buFont typeface="Wingdings" panose="05000000000000000000" pitchFamily="2" charset="2"/>
              <a:buChar char="Ø"/>
            </a:pPr>
            <a:r>
              <a:rPr lang="en-US"/>
              <a:t>  </a:t>
            </a:r>
            <a:r>
              <a:rPr lang="en-US" b="1"/>
              <a:t>Modeling </a:t>
            </a:r>
            <a:r>
              <a:rPr lang="en-US"/>
              <a:t>– This phase involves selecting and applying the modeling techniques to be used. Models are the application of algorithms to data to generate predictions and make inferences about relationships. An algorithm is essentially a formula or series of steps to solve a mathematical problem.</a:t>
            </a:r>
          </a:p>
          <a:p>
            <a:pPr>
              <a:buFont typeface="Wingdings" panose="05000000000000000000" pitchFamily="2" charset="2"/>
              <a:buChar char="Ø"/>
            </a:pPr>
            <a:r>
              <a:rPr lang="en-US"/>
              <a:t> </a:t>
            </a:r>
            <a:r>
              <a:rPr lang="en-US" b="1"/>
              <a:t>Evaluation</a:t>
            </a:r>
            <a:r>
              <a:rPr lang="en-US"/>
              <a:t> - </a:t>
            </a:r>
            <a:r>
              <a:rPr lang="en-US">
                <a:latin typeface="Calibri" panose="020F0502020204030204" pitchFamily="34" charset="0"/>
                <a:ea typeface="Calibri" panose="020F0502020204030204" pitchFamily="34" charset="0"/>
                <a:cs typeface="Times New Roman" panose="02020603050405020304" pitchFamily="18" charset="0"/>
              </a:rPr>
              <a:t>It’s also critical to evaluate the effectiveness of the model. The model is tested by using a test data set of known values and comparing this to the predicted values. </a:t>
            </a:r>
          </a:p>
          <a:p>
            <a:pPr>
              <a:buFont typeface="Wingdings" panose="05000000000000000000" pitchFamily="2" charset="2"/>
              <a:buChar char="Ø"/>
            </a:pPr>
            <a:endParaRPr lang="en-US"/>
          </a:p>
          <a:p>
            <a:pPr>
              <a:buFont typeface="Wingdings" panose="05000000000000000000" pitchFamily="2" charset="2"/>
              <a:buChar char="Ø"/>
            </a:pPr>
            <a:endParaRPr lang="en-US" dirty="0"/>
          </a:p>
        </p:txBody>
      </p:sp>
    </p:spTree>
    <p:extLst>
      <p:ext uri="{BB962C8B-B14F-4D97-AF65-F5344CB8AC3E}">
        <p14:creationId xmlns:p14="http://schemas.microsoft.com/office/powerpoint/2010/main" val="25340873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4097" y="88777"/>
            <a:ext cx="10550001" cy="5025991"/>
          </a:xfrm>
          <a:prstGeom prst="rect">
            <a:avLst/>
          </a:prstGeom>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endParaRPr kumimoji="0" lang="en-US" sz="2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85000"/>
              </a:lnSpc>
              <a:spcBef>
                <a:spcPct val="0"/>
              </a:spcBef>
              <a:spcAft>
                <a:spcPts val="800"/>
              </a:spcAft>
              <a:buClrTx/>
              <a:buSzTx/>
              <a:buFontTx/>
              <a:buNone/>
              <a:tabLst/>
              <a:defRPr/>
            </a:pPr>
            <a:r>
              <a:rPr kumimoji="0" lang="en-US" sz="4000" b="0" i="0" u="sng" strike="noStrike" kern="1200" cap="none" spc="-50" normalizeH="0" baseline="0" noProof="0" dirty="0">
                <a:ln>
                  <a:noFill/>
                </a:ln>
                <a:solidFill>
                  <a:prstClr val="black">
                    <a:lumMod val="75000"/>
                    <a:lumOff val="25000"/>
                  </a:prstClr>
                </a:solidFill>
                <a:effectLst/>
                <a:uLnTx/>
                <a:uFillTx/>
                <a:latin typeface="Calibri Light" panose="020F0302020204030204"/>
                <a:ea typeface="+mn-ea"/>
                <a:cs typeface="+mn-cs"/>
              </a:rPr>
              <a:t>Modeling Methods – Supervised vs Unsupervised</a:t>
            </a:r>
          </a:p>
          <a:p>
            <a:pPr marL="342900" marR="0" lvl="0" indent="-342900" algn="l" defTabSz="914400" rtl="0" eaLnBrk="1" fontAlgn="auto" latinLnBrk="0" hangingPunct="1">
              <a:lnSpc>
                <a:spcPct val="107000"/>
              </a:lnSpc>
              <a:spcBef>
                <a:spcPts val="0"/>
              </a:spcBef>
              <a:spcAft>
                <a:spcPts val="800"/>
              </a:spcAft>
              <a:buClr>
                <a:srgbClr val="2683C6"/>
              </a:buClr>
              <a:buSzTx/>
              <a:buFont typeface="Wingdings" panose="05000000000000000000" pitchFamily="2" charset="2"/>
              <a:buChar char="Ø"/>
              <a:tabLst/>
              <a:defRPr/>
            </a:pPr>
            <a:r>
              <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There are two basic types of machine learning modeling techniques – supervised and unsupervised. </a:t>
            </a:r>
          </a:p>
          <a:p>
            <a:pPr marL="342900" marR="0" lvl="0" indent="-342900" algn="l" defTabSz="914400" rtl="0" eaLnBrk="1" fontAlgn="auto" latinLnBrk="0" hangingPunct="1">
              <a:lnSpc>
                <a:spcPct val="107000"/>
              </a:lnSpc>
              <a:spcBef>
                <a:spcPts val="0"/>
              </a:spcBef>
              <a:spcAft>
                <a:spcPts val="800"/>
              </a:spcAft>
              <a:buClr>
                <a:srgbClr val="2683C6"/>
              </a:buClr>
              <a:buSzTx/>
              <a:buFont typeface="Wingdings" panose="05000000000000000000" pitchFamily="2" charset="2"/>
              <a:buChar char="Ø"/>
              <a:tabLst/>
              <a:defRPr/>
            </a:pPr>
            <a:r>
              <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Supervised techniques are used when you have a specific target you want to predict (for example will this customer churn or not churn). </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We’ll do case studies using the following supervised modeling techniques: Linear Regression, Logistic Regression, and Decision Trees.</a:t>
            </a:r>
            <a:endPar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7000"/>
              </a:lnSpc>
              <a:spcBef>
                <a:spcPts val="0"/>
              </a:spcBef>
              <a:spcAft>
                <a:spcPts val="800"/>
              </a:spcAft>
              <a:buClr>
                <a:srgbClr val="2683C6"/>
              </a:buClr>
              <a:buSzTx/>
              <a:buFont typeface="Wingdings" panose="05000000000000000000" pitchFamily="2" charset="2"/>
              <a:buChar char="Ø"/>
              <a:tabLst/>
              <a:defRPr/>
            </a:pPr>
            <a:r>
              <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Unsupervised learning, on the other hand, has no target variable to predict but finds hidden patterns in the dataset and includes clustering and association rules. We’ll do a case study using K-Means Clustering.</a:t>
            </a:r>
          </a:p>
        </p:txBody>
      </p:sp>
    </p:spTree>
    <p:extLst>
      <p:ext uri="{BB962C8B-B14F-4D97-AF65-F5344CB8AC3E}">
        <p14:creationId xmlns:p14="http://schemas.microsoft.com/office/powerpoint/2010/main" val="3022364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62200" y="1343025"/>
            <a:ext cx="8305017" cy="1475404"/>
          </a:xfrm>
          <a:prstGeom prst="rect">
            <a:avLst/>
          </a:prstGeom>
        </p:spPr>
        <p:txBody>
          <a:bodyPr wrap="square">
            <a:spAutoFit/>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Instructor - John Phillips, CFO Analytics Training, LLC     I am a Certified Public Accountant and IBM Certified in IBM SPSS Modeler Data Mining. </a:t>
            </a:r>
            <a:endParaRPr kumimoji="0" lang="en-US" sz="2800" b="1" i="0" u="none" strike="noStrike" kern="1200" cap="none" spc="0" normalizeH="0" baseline="0" noProof="0" dirty="0">
              <a:ln>
                <a:noFill/>
              </a:ln>
              <a:solidFill>
                <a:prstClr val="black"/>
              </a:solidFill>
              <a:effectLst/>
              <a:highlight>
                <a:srgbClr val="0000FF"/>
              </a:highlight>
              <a:uLnTx/>
              <a:uFillTx/>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descr="A person wearing glasses and smiling at the camera&#10;&#10;Description generated with very high confidence">
            <a:extLst>
              <a:ext uri="{FF2B5EF4-FFF2-40B4-BE49-F238E27FC236}">
                <a16:creationId xmlns:a16="http://schemas.microsoft.com/office/drawing/2014/main" xmlns="" id="{F308DBEE-4DA1-43F1-924D-6A43638656F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86300" y="3047998"/>
            <a:ext cx="2282952" cy="3067051"/>
          </a:xfrm>
          <a:prstGeom prst="rect">
            <a:avLst/>
          </a:prstGeom>
        </p:spPr>
      </p:pic>
    </p:spTree>
    <p:extLst>
      <p:ext uri="{BB962C8B-B14F-4D97-AF65-F5344CB8AC3E}">
        <p14:creationId xmlns:p14="http://schemas.microsoft.com/office/powerpoint/2010/main" val="6172588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73761" y="558800"/>
            <a:ext cx="10302240" cy="7349256"/>
          </a:xfrm>
          <a:prstGeom prst="rect">
            <a:avLst/>
          </a:prstGeom>
        </p:spPr>
        <p:txBody>
          <a:bodyPr wrap="square">
            <a:spAutoFit/>
          </a:bodyPr>
          <a:lstStyle/>
          <a:p>
            <a:pPr marL="0" marR="0" lvl="0" indent="0" algn="l" defTabSz="914400" rtl="0" eaLnBrk="1" fontAlgn="auto" latinLnBrk="0" hangingPunct="1">
              <a:lnSpc>
                <a:spcPct val="85000"/>
              </a:lnSpc>
              <a:spcBef>
                <a:spcPct val="0"/>
              </a:spcBef>
              <a:spcAft>
                <a:spcPts val="800"/>
              </a:spcAft>
              <a:buClrTx/>
              <a:buSzTx/>
              <a:buFontTx/>
              <a:buNone/>
              <a:tabLst/>
              <a:defRPr/>
            </a:pPr>
            <a:r>
              <a:rPr kumimoji="0" lang="en-US" sz="4000" b="0" i="0" u="sng" strike="noStrike" kern="1200" cap="none" spc="-50" normalizeH="0" baseline="0" noProof="0" dirty="0">
                <a:ln>
                  <a:noFill/>
                </a:ln>
                <a:solidFill>
                  <a:prstClr val="black">
                    <a:lumMod val="75000"/>
                    <a:lumOff val="25000"/>
                  </a:prstClr>
                </a:solidFill>
                <a:effectLst/>
                <a:uLnTx/>
                <a:uFillTx/>
                <a:latin typeface="Calibri Light" panose="020F0302020204030204"/>
                <a:ea typeface="+mn-ea"/>
                <a:cs typeface="+mn-cs"/>
              </a:rPr>
              <a:t>Linear Regression: </a:t>
            </a:r>
          </a:p>
          <a:p>
            <a:pPr marL="342900" marR="0" lvl="0" indent="-342900" algn="l" defTabSz="914400" rtl="0" eaLnBrk="1" fontAlgn="auto" latinLnBrk="0" hangingPunct="1">
              <a:lnSpc>
                <a:spcPct val="107000"/>
              </a:lnSpc>
              <a:spcBef>
                <a:spcPts val="0"/>
              </a:spcBef>
              <a:spcAft>
                <a:spcPts val="800"/>
              </a:spcAft>
              <a:buClr>
                <a:srgbClr val="2683C6"/>
              </a:buClr>
              <a:buSzTx/>
              <a:buFont typeface="Wingdings" panose="05000000000000000000" pitchFamily="2" charset="2"/>
              <a:buChar char="Ø"/>
              <a:tabLst/>
              <a:defRPr/>
            </a:pPr>
            <a:r>
              <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Regression</a:t>
            </a:r>
            <a:r>
              <a:rPr kumimoji="0" lang="en-US" sz="2400" b="0" i="1"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is a popular method to discover a relationship between variables.</a:t>
            </a:r>
          </a:p>
          <a:p>
            <a:pPr marL="342900" marR="0" lvl="0" indent="-342900" algn="l" defTabSz="914400" rtl="0" eaLnBrk="1" fontAlgn="auto" latinLnBrk="0" hangingPunct="1">
              <a:lnSpc>
                <a:spcPct val="107000"/>
              </a:lnSpc>
              <a:spcBef>
                <a:spcPts val="0"/>
              </a:spcBef>
              <a:spcAft>
                <a:spcPts val="800"/>
              </a:spcAft>
              <a:buClr>
                <a:srgbClr val="2683C6"/>
              </a:buClr>
              <a:buSzTx/>
              <a:buFont typeface="Wingdings" panose="05000000000000000000" pitchFamily="2" charset="2"/>
              <a:buChar char="Ø"/>
              <a:tabLst/>
              <a:defRPr/>
            </a:pPr>
            <a:r>
              <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In linear regression, we evaluate whether one variable, the dependent or target variable (Y on a graph), can be explained as a function of another, called the independent or predictor variable (X). When  there are two or more independent variables it’s called multiple regression.</a:t>
            </a:r>
          </a:p>
          <a:p>
            <a:pPr marL="342900" marR="0" lvl="0" indent="-342900" algn="l" defTabSz="914400" rtl="0" eaLnBrk="1" fontAlgn="auto" latinLnBrk="0" hangingPunct="1">
              <a:lnSpc>
                <a:spcPct val="107000"/>
              </a:lnSpc>
              <a:spcBef>
                <a:spcPts val="0"/>
              </a:spcBef>
              <a:spcAft>
                <a:spcPts val="800"/>
              </a:spcAft>
              <a:buClr>
                <a:srgbClr val="2683C6"/>
              </a:buClr>
              <a:buSzTx/>
              <a:buFont typeface="Wingdings" panose="05000000000000000000" pitchFamily="2" charset="2"/>
              <a:buChar char="Ø"/>
              <a:tabLst/>
              <a:defRPr/>
            </a:pPr>
            <a:r>
              <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A regression line is drawn to minimize the sum of squared deviations and this line can be used to predict Y values for new values of X. </a:t>
            </a:r>
            <a:r>
              <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The mathematical formula is Y=</a:t>
            </a:r>
            <a:r>
              <a:rPr kumimoji="0" lang="en-US" sz="24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Times New Roman" panose="02020603050405020304" pitchFamily="18" charset="0"/>
              </a:rPr>
              <a:t>a+bX</a:t>
            </a:r>
            <a:r>
              <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 – where a is the intercept and b is the slope. </a:t>
            </a:r>
          </a:p>
          <a:p>
            <a:pPr marL="342900" marR="0" lvl="0" indent="-342900" algn="l" defTabSz="914400" rtl="0" eaLnBrk="1" fontAlgn="auto" latinLnBrk="0" hangingPunct="1">
              <a:lnSpc>
                <a:spcPct val="107000"/>
              </a:lnSpc>
              <a:spcBef>
                <a:spcPts val="0"/>
              </a:spcBef>
              <a:spcAft>
                <a:spcPts val="800"/>
              </a:spcAft>
              <a:buClr>
                <a:srgbClr val="2683C6"/>
              </a:buClr>
              <a:buSzTx/>
              <a:buFont typeface="Wingdings" panose="05000000000000000000" pitchFamily="2" charset="2"/>
              <a:buChar char="Ø"/>
              <a:tabLst/>
              <a:defRPr/>
            </a:pPr>
            <a:r>
              <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Linear regression is used when we have numeric predictor variables and a numeric target variable (i.e. predict sales amount from the amount of advertising spend). </a:t>
            </a:r>
          </a:p>
          <a:p>
            <a:pPr marL="342900" marR="0" lvl="0" indent="-342900" algn="l" defTabSz="914400" rtl="0" eaLnBrk="1" fontAlgn="auto" latinLnBrk="0" hangingPunct="1">
              <a:lnSpc>
                <a:spcPct val="107000"/>
              </a:lnSpc>
              <a:spcBef>
                <a:spcPts val="0"/>
              </a:spcBef>
              <a:spcAft>
                <a:spcPts val="800"/>
              </a:spcAft>
              <a:buClrTx/>
              <a:buSzTx/>
              <a:buFont typeface="Wingdings" panose="05000000000000000000" pitchFamily="2" charset="2"/>
              <a:buChar char="Ø"/>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kumimoji="0" lang="en-US" sz="2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93528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5AC7041-66EE-472A-8F71-59BBE9DEBFB8}"/>
              </a:ext>
            </a:extLst>
          </p:cNvPr>
          <p:cNvSpPr>
            <a:spLocks noGrp="1"/>
          </p:cNvSpPr>
          <p:nvPr>
            <p:ph type="title"/>
          </p:nvPr>
        </p:nvSpPr>
        <p:spPr>
          <a:xfrm>
            <a:off x="1097280" y="286603"/>
            <a:ext cx="10058400" cy="1450757"/>
          </a:xfrm>
        </p:spPr>
        <p:txBody>
          <a:bodyPr/>
          <a:lstStyle/>
          <a:p>
            <a:r>
              <a:rPr lang="en-US"/>
              <a:t>Sales vs Advertising Spend</a:t>
            </a:r>
            <a:endParaRPr lang="en-US" dirty="0"/>
          </a:p>
        </p:txBody>
      </p:sp>
      <p:graphicFrame>
        <p:nvGraphicFramePr>
          <p:cNvPr id="4" name="Content Placeholder 3">
            <a:extLst>
              <a:ext uri="{FF2B5EF4-FFF2-40B4-BE49-F238E27FC236}">
                <a16:creationId xmlns:a16="http://schemas.microsoft.com/office/drawing/2014/main" xmlns="" id="{29F8491D-A46E-4B04-9222-A3B500049DF2}"/>
              </a:ext>
            </a:extLst>
          </p:cNvPr>
          <p:cNvGraphicFramePr>
            <a:graphicFrameLocks noGrp="1"/>
          </p:cNvGraphicFramePr>
          <p:nvPr>
            <p:ph idx="1"/>
          </p:nvPr>
        </p:nvGraphicFramePr>
        <p:xfrm>
          <a:off x="1096963" y="1846263"/>
          <a:ext cx="10058400" cy="4022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455966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9">
            <a:extLst>
              <a:ext uri="{FF2B5EF4-FFF2-40B4-BE49-F238E27FC236}">
                <a16:creationId xmlns:a16="http://schemas.microsoft.com/office/drawing/2014/main" xmlns="" id="{EE1530B0-6F96-46C0-8B3E-3215CB756B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9" name="Rectangle 11">
            <a:extLst>
              <a:ext uri="{FF2B5EF4-FFF2-40B4-BE49-F238E27FC236}">
                <a16:creationId xmlns:a16="http://schemas.microsoft.com/office/drawing/2014/main" xmlns="" id="{754910CF-1B56-45D3-960A-E89F7B3B913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6191F16C-6736-4687-B754-95B24C2D89FB}"/>
              </a:ext>
            </a:extLst>
          </p:cNvPr>
          <p:cNvSpPr>
            <a:spLocks noGrp="1"/>
          </p:cNvSpPr>
          <p:nvPr>
            <p:ph type="title"/>
          </p:nvPr>
        </p:nvSpPr>
        <p:spPr>
          <a:xfrm>
            <a:off x="492370" y="516835"/>
            <a:ext cx="3084844" cy="5772840"/>
          </a:xfrm>
        </p:spPr>
        <p:txBody>
          <a:bodyPr anchor="ctr">
            <a:normAutofit/>
          </a:bodyPr>
          <a:lstStyle/>
          <a:p>
            <a:r>
              <a:rPr lang="en-US" sz="3600">
                <a:solidFill>
                  <a:srgbClr val="FFFFFF"/>
                </a:solidFill>
              </a:rPr>
              <a:t>Interpret Regression Analysis Results</a:t>
            </a:r>
          </a:p>
        </p:txBody>
      </p:sp>
      <p:sp>
        <p:nvSpPr>
          <p:cNvPr id="20" name="Rectangle 13">
            <a:extLst>
              <a:ext uri="{FF2B5EF4-FFF2-40B4-BE49-F238E27FC236}">
                <a16:creationId xmlns:a16="http://schemas.microsoft.com/office/drawing/2014/main" xmlns="" id="{6669F804-A677-4B75-95F4-A5E4426FB7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xmlns="" id="{77F71B3C-FBA9-46A8-8F8C-415707E344FC}"/>
              </a:ext>
            </a:extLst>
          </p:cNvPr>
          <p:cNvGraphicFramePr>
            <a:graphicFrameLocks noGrp="1"/>
          </p:cNvGraphicFramePr>
          <p:nvPr>
            <p:ph idx="1"/>
            <p:extLst>
              <p:ext uri="{D42A27DB-BD31-4B8C-83A1-F6EECF244321}">
                <p14:modId xmlns:p14="http://schemas.microsoft.com/office/powerpoint/2010/main" val="2933529248"/>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47817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EE1530B0-6F96-46C0-8B3E-3215CB756B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754910CF-1B56-45D3-960A-E89F7B3B913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133EBD98-4534-40EA-9D1B-23C9A1B0BDA2}"/>
              </a:ext>
            </a:extLst>
          </p:cNvPr>
          <p:cNvSpPr>
            <a:spLocks noGrp="1"/>
          </p:cNvSpPr>
          <p:nvPr>
            <p:ph type="title"/>
          </p:nvPr>
        </p:nvSpPr>
        <p:spPr>
          <a:xfrm>
            <a:off x="492370" y="516835"/>
            <a:ext cx="3084844" cy="5772840"/>
          </a:xfrm>
        </p:spPr>
        <p:txBody>
          <a:bodyPr anchor="ctr">
            <a:normAutofit/>
          </a:bodyPr>
          <a:lstStyle/>
          <a:p>
            <a:r>
              <a:rPr lang="en-US" sz="3600">
                <a:solidFill>
                  <a:srgbClr val="FFFFFF"/>
                </a:solidFill>
              </a:rPr>
              <a:t>Time Series Regression</a:t>
            </a:r>
          </a:p>
        </p:txBody>
      </p:sp>
      <p:sp>
        <p:nvSpPr>
          <p:cNvPr id="18" name="Rectangle 13">
            <a:extLst>
              <a:ext uri="{FF2B5EF4-FFF2-40B4-BE49-F238E27FC236}">
                <a16:creationId xmlns:a16="http://schemas.microsoft.com/office/drawing/2014/main" xmlns="" id="{6669F804-A677-4B75-95F4-A5E4426FB7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19" name="Content Placeholder 2">
            <a:extLst>
              <a:ext uri="{FF2B5EF4-FFF2-40B4-BE49-F238E27FC236}">
                <a16:creationId xmlns:a16="http://schemas.microsoft.com/office/drawing/2014/main" xmlns="" id="{83F5CB26-9B4D-4328-9B6B-67AC54B46A0C}"/>
              </a:ext>
            </a:extLst>
          </p:cNvPr>
          <p:cNvGraphicFramePr>
            <a:graphicFrameLocks noGrp="1"/>
          </p:cNvGraphicFramePr>
          <p:nvPr>
            <p:ph idx="1"/>
            <p:extLst>
              <p:ext uri="{D42A27DB-BD31-4B8C-83A1-F6EECF244321}">
                <p14:modId xmlns:p14="http://schemas.microsoft.com/office/powerpoint/2010/main" val="2551682658"/>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82444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Case Studies</a:t>
            </a:r>
          </a:p>
        </p:txBody>
      </p:sp>
      <p:sp>
        <p:nvSpPr>
          <p:cNvPr id="9" name="Content Placeholder 8"/>
          <p:cNvSpPr>
            <a:spLocks noGrp="1"/>
          </p:cNvSpPr>
          <p:nvPr>
            <p:ph sz="half" idx="1"/>
          </p:nvPr>
        </p:nvSpPr>
        <p:spPr>
          <a:xfrm>
            <a:off x="1046381" y="1855434"/>
            <a:ext cx="4992802" cy="4199904"/>
          </a:xfrm>
        </p:spPr>
        <p:txBody>
          <a:bodyPr>
            <a:normAutofit/>
          </a:bodyPr>
          <a:lstStyle/>
          <a:p>
            <a:pPr marL="0" indent="0">
              <a:buNone/>
            </a:pPr>
            <a:r>
              <a:rPr lang="en-US" sz="2800" u="sng" dirty="0"/>
              <a:t>Case Study</a:t>
            </a:r>
          </a:p>
          <a:p>
            <a:pPr marL="0" indent="0">
              <a:buNone/>
            </a:pPr>
            <a:r>
              <a:rPr lang="en-US" dirty="0"/>
              <a:t>Simple Linear Regression – fill series - Forecast</a:t>
            </a:r>
          </a:p>
          <a:p>
            <a:pPr marL="0" indent="0">
              <a:buNone/>
            </a:pPr>
            <a:r>
              <a:rPr lang="en-US" dirty="0"/>
              <a:t>Linear Regression</a:t>
            </a:r>
          </a:p>
          <a:p>
            <a:pPr marL="0" indent="0">
              <a:buNone/>
            </a:pPr>
            <a:r>
              <a:rPr lang="en-US" dirty="0"/>
              <a:t>Multiple Linear Regression – Health Club Sales</a:t>
            </a:r>
          </a:p>
          <a:p>
            <a:pPr marL="0" indent="0">
              <a:buNone/>
            </a:pPr>
            <a:r>
              <a:rPr lang="en-US" dirty="0"/>
              <a:t>Time Series – Sales Forecast</a:t>
            </a:r>
          </a:p>
        </p:txBody>
      </p:sp>
      <p:sp>
        <p:nvSpPr>
          <p:cNvPr id="10" name="Content Placeholder 9"/>
          <p:cNvSpPr>
            <a:spLocks noGrp="1"/>
          </p:cNvSpPr>
          <p:nvPr>
            <p:ph sz="half" idx="2"/>
          </p:nvPr>
        </p:nvSpPr>
        <p:spPr>
          <a:xfrm>
            <a:off x="6162878" y="1855434"/>
            <a:ext cx="4992802" cy="4199904"/>
          </a:xfrm>
        </p:spPr>
        <p:txBody>
          <a:bodyPr>
            <a:normAutofit/>
          </a:bodyPr>
          <a:lstStyle/>
          <a:p>
            <a:pPr marL="0" indent="0">
              <a:buNone/>
            </a:pPr>
            <a:r>
              <a:rPr lang="en-US" sz="2800" u="sng" dirty="0"/>
              <a:t>Purpose</a:t>
            </a:r>
          </a:p>
          <a:p>
            <a:pPr marL="0" indent="0">
              <a:buNone/>
            </a:pPr>
            <a:r>
              <a:rPr lang="en-US" dirty="0"/>
              <a:t>Risk assessment – analytical procedure - trend</a:t>
            </a:r>
          </a:p>
          <a:p>
            <a:pPr marL="0" indent="0">
              <a:buNone/>
            </a:pPr>
            <a:r>
              <a:rPr lang="en-US" dirty="0"/>
              <a:t>Example - Sales by Advertising Spend</a:t>
            </a:r>
          </a:p>
          <a:p>
            <a:pPr marL="0" indent="0">
              <a:buNone/>
            </a:pPr>
            <a:r>
              <a:rPr lang="en-US" dirty="0"/>
              <a:t>Fraud Risk Assessment</a:t>
            </a:r>
          </a:p>
          <a:p>
            <a:pPr marL="0" indent="0">
              <a:buNone/>
            </a:pPr>
            <a:r>
              <a:rPr lang="en-US" dirty="0"/>
              <a:t>Substantive Testing - Sales</a:t>
            </a:r>
          </a:p>
        </p:txBody>
      </p:sp>
    </p:spTree>
    <p:extLst>
      <p:ext uri="{BB962C8B-B14F-4D97-AF65-F5344CB8AC3E}">
        <p14:creationId xmlns:p14="http://schemas.microsoft.com/office/powerpoint/2010/main" val="8168355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xmlns="" id="{FBDCECDC-EEE3-4128-AA5E-82A8C08796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097280" y="758952"/>
            <a:ext cx="10058400" cy="3892168"/>
          </a:xfrm>
        </p:spPr>
        <p:txBody>
          <a:bodyPr>
            <a:normAutofit/>
          </a:bodyPr>
          <a:lstStyle/>
          <a:p>
            <a:r>
              <a:rPr lang="en-US"/>
              <a:t>Machine Learning – Logistic Regression</a:t>
            </a:r>
          </a:p>
        </p:txBody>
      </p:sp>
      <p:sp>
        <p:nvSpPr>
          <p:cNvPr id="20" name="Rectangle 19">
            <a:extLst>
              <a:ext uri="{FF2B5EF4-FFF2-40B4-BE49-F238E27FC236}">
                <a16:creationId xmlns:a16="http://schemas.microsoft.com/office/drawing/2014/main" xmlns="" id="{1F3985C0-E548-44D2-B30E-F3E42DADE13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a:extLst>
              <a:ext uri="{FF2B5EF4-FFF2-40B4-BE49-F238E27FC236}">
                <a16:creationId xmlns:a16="http://schemas.microsoft.com/office/drawing/2014/main" xmlns="" id="{4260EDE0-989C-4E16-AF94-F652294D828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919588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F1D37ED2-8376-4202-8615-B4F6EED22B62}"/>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rPr>
              <a:t>Logistic Regression</a:t>
            </a:r>
          </a:p>
        </p:txBody>
      </p:sp>
      <p:sp>
        <p:nvSpPr>
          <p:cNvPr id="12" name="Rectangle 11">
            <a:extLst>
              <a:ext uri="{FF2B5EF4-FFF2-40B4-BE49-F238E27FC236}">
                <a16:creationId xmlns:a16="http://schemas.microsoft.com/office/drawing/2014/main" xmlns=""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xmlns="" id="{026D620F-31D3-43BD-9F54-2498D75BBA1B}"/>
              </a:ext>
            </a:extLst>
          </p:cNvPr>
          <p:cNvSpPr>
            <a:spLocks noGrp="1"/>
          </p:cNvSpPr>
          <p:nvPr>
            <p:ph idx="1"/>
          </p:nvPr>
        </p:nvSpPr>
        <p:spPr>
          <a:xfrm>
            <a:off x="4742016" y="605896"/>
            <a:ext cx="6413663" cy="5646208"/>
          </a:xfrm>
        </p:spPr>
        <p:txBody>
          <a:bodyPr anchor="ctr">
            <a:normAutofit/>
          </a:bodyPr>
          <a:lstStyle/>
          <a:p>
            <a:pPr marL="342900" indent="-342900">
              <a:spcAft>
                <a:spcPts val="800"/>
              </a:spcAft>
              <a:buFont typeface="Wingdings" panose="05000000000000000000" pitchFamily="2" charset="2"/>
              <a:buChar char="Ø"/>
            </a:pPr>
            <a:r>
              <a:rPr lang="en-US" sz="1600">
                <a:latin typeface="Calibri" panose="020F0502020204030204" pitchFamily="34" charset="0"/>
                <a:ea typeface="Calibri" panose="020F0502020204030204" pitchFamily="34" charset="0"/>
                <a:cs typeface="Times New Roman" panose="02020603050405020304" pitchFamily="18" charset="0"/>
              </a:rPr>
              <a:t>Logistic regression estimates the probability of a binary categorical target based on one or more predictor or independent variables. Categorical variables are non-numeric and binary is data that can only take on two values (i.e. yes/no; success/failure) . These types of models are referred to as </a:t>
            </a:r>
            <a:r>
              <a:rPr lang="en-US" sz="1600" b="1">
                <a:latin typeface="Calibri" panose="020F0502020204030204" pitchFamily="34" charset="0"/>
                <a:ea typeface="Calibri" panose="020F0502020204030204" pitchFamily="34" charset="0"/>
                <a:cs typeface="Times New Roman" panose="02020603050405020304" pitchFamily="18" charset="0"/>
              </a:rPr>
              <a:t>Classification Models</a:t>
            </a:r>
            <a:r>
              <a:rPr lang="en-US" sz="1600">
                <a:latin typeface="Calibri" panose="020F0502020204030204" pitchFamily="34" charset="0"/>
                <a:ea typeface="Calibri" panose="020F0502020204030204" pitchFamily="34" charset="0"/>
                <a:cs typeface="Times New Roman" panose="02020603050405020304" pitchFamily="18" charset="0"/>
              </a:rPr>
              <a:t>. If a model has a numeric target, such as linear regression, it’s referred to as a </a:t>
            </a:r>
            <a:r>
              <a:rPr lang="en-US" sz="1600" b="1">
                <a:latin typeface="Calibri" panose="020F0502020204030204" pitchFamily="34" charset="0"/>
                <a:ea typeface="Calibri" panose="020F0502020204030204" pitchFamily="34" charset="0"/>
                <a:cs typeface="Times New Roman" panose="02020603050405020304" pitchFamily="18" charset="0"/>
              </a:rPr>
              <a:t>Regression Model</a:t>
            </a:r>
            <a:r>
              <a:rPr lang="en-US" sz="1600">
                <a:latin typeface="Calibri" panose="020F0502020204030204" pitchFamily="34" charset="0"/>
                <a:ea typeface="Calibri" panose="020F0502020204030204" pitchFamily="34" charset="0"/>
                <a:cs typeface="Times New Roman" panose="02020603050405020304" pitchFamily="18" charset="0"/>
              </a:rPr>
              <a:t>.</a:t>
            </a:r>
          </a:p>
          <a:p>
            <a:pPr marL="342900" indent="-342900">
              <a:spcAft>
                <a:spcPts val="800"/>
              </a:spcAft>
              <a:buFont typeface="Wingdings" panose="05000000000000000000" pitchFamily="2" charset="2"/>
              <a:buChar char="Ø"/>
            </a:pPr>
            <a:r>
              <a:rPr lang="en-US" sz="1600">
                <a:latin typeface="Calibri" panose="020F0502020204030204" pitchFamily="34" charset="0"/>
                <a:ea typeface="Calibri" panose="020F0502020204030204" pitchFamily="34" charset="0"/>
                <a:cs typeface="Times New Roman" panose="02020603050405020304" pitchFamily="18" charset="0"/>
              </a:rPr>
              <a:t>Logistic regression can answer questions such as the probability that a debtor will pay back a loan or that a customer will churn. </a:t>
            </a:r>
          </a:p>
          <a:p>
            <a:pPr marL="342900" indent="-342900">
              <a:spcAft>
                <a:spcPts val="800"/>
              </a:spcAft>
              <a:buFont typeface="Wingdings" panose="05000000000000000000" pitchFamily="2" charset="2"/>
              <a:buChar char="Ø"/>
            </a:pPr>
            <a:r>
              <a:rPr lang="en-US" sz="1600">
                <a:latin typeface="Calibri" panose="020F0502020204030204" pitchFamily="34" charset="0"/>
                <a:ea typeface="Calibri" panose="020F0502020204030204" pitchFamily="34" charset="0"/>
                <a:cs typeface="Times New Roman" panose="02020603050405020304" pitchFamily="18" charset="0"/>
              </a:rPr>
              <a:t>Unlike linear regression which has a numerical target and fits to a straight line, logistic regression fits to an S-shaped curve – the so called sigmoid curve. </a:t>
            </a:r>
          </a:p>
          <a:p>
            <a:pPr marL="342900" indent="-342900">
              <a:spcAft>
                <a:spcPts val="800"/>
              </a:spcAft>
              <a:buFont typeface="Wingdings" panose="05000000000000000000" pitchFamily="2" charset="2"/>
              <a:buChar char="Ø"/>
            </a:pPr>
            <a:r>
              <a:rPr lang="en-US" sz="1600">
                <a:latin typeface="Calibri" panose="020F0502020204030204" pitchFamily="34" charset="0"/>
                <a:ea typeface="Calibri" panose="020F0502020204030204" pitchFamily="34" charset="0"/>
                <a:cs typeface="Times New Roman" panose="02020603050405020304" pitchFamily="18" charset="0"/>
              </a:rPr>
              <a:t>Logistic regression normally requires numeric input (predictor) variables but if there are categorical input variables, Microsoft Azure will convert them. This is done by using “Dummy Variables” 1 if the category is present, 0 if the category is absent  (</a:t>
            </a:r>
            <a:r>
              <a:rPr lang="en-US" sz="1600" err="1">
                <a:latin typeface="Calibri" panose="020F0502020204030204" pitchFamily="34" charset="0"/>
                <a:ea typeface="Calibri" panose="020F0502020204030204" pitchFamily="34" charset="0"/>
                <a:cs typeface="Times New Roman" panose="02020603050405020304" pitchFamily="18" charset="0"/>
              </a:rPr>
              <a:t>i.e</a:t>
            </a:r>
            <a:r>
              <a:rPr lang="en-US" sz="1600">
                <a:latin typeface="Calibri" panose="020F0502020204030204" pitchFamily="34" charset="0"/>
                <a:ea typeface="Calibri" panose="020F0502020204030204" pitchFamily="34" charset="0"/>
                <a:cs typeface="Times New Roman" panose="02020603050405020304" pitchFamily="18" charset="0"/>
              </a:rPr>
              <a:t> Married – 0, No; 1, Yes). </a:t>
            </a:r>
            <a:r>
              <a:rPr lang="en-US" sz="1600" b="1">
                <a:latin typeface="Calibri" panose="020F0502020204030204" pitchFamily="34" charset="0"/>
                <a:ea typeface="Calibri" panose="020F0502020204030204" pitchFamily="34" charset="0"/>
                <a:cs typeface="Times New Roman" panose="02020603050405020304" pitchFamily="18" charset="0"/>
              </a:rPr>
              <a:t>Note:</a:t>
            </a:r>
            <a:r>
              <a:rPr lang="en-US" sz="1600">
                <a:latin typeface="Calibri" panose="020F0502020204030204" pitchFamily="34" charset="0"/>
                <a:ea typeface="Calibri" panose="020F0502020204030204" pitchFamily="34" charset="0"/>
                <a:cs typeface="Times New Roman" panose="02020603050405020304" pitchFamily="18" charset="0"/>
              </a:rPr>
              <a:t> Microsoft Azure initially classifies non-numeric variables as String – they may need to be further characterized as Categorical.</a:t>
            </a:r>
          </a:p>
          <a:p>
            <a:pPr marL="342900" indent="-342900">
              <a:spcAft>
                <a:spcPts val="800"/>
              </a:spcAft>
              <a:buFont typeface="Wingdings" panose="05000000000000000000" pitchFamily="2" charset="2"/>
              <a:buChar char="Ø"/>
            </a:pPr>
            <a:r>
              <a:rPr lang="en-US" sz="1600">
                <a:latin typeface="Calibri" panose="020F0502020204030204" pitchFamily="34" charset="0"/>
                <a:ea typeface="Calibri" panose="020F0502020204030204" pitchFamily="34" charset="0"/>
                <a:cs typeface="Times New Roman" panose="02020603050405020304" pitchFamily="18" charset="0"/>
              </a:rPr>
              <a:t>Logistic regression will generate a prediction (i.e. fraud – yes/no) and a confidence percentage. </a:t>
            </a:r>
          </a:p>
          <a:p>
            <a:endParaRPr lang="en-US" sz="1600"/>
          </a:p>
        </p:txBody>
      </p:sp>
    </p:spTree>
    <p:extLst>
      <p:ext uri="{BB962C8B-B14F-4D97-AF65-F5344CB8AC3E}">
        <p14:creationId xmlns:p14="http://schemas.microsoft.com/office/powerpoint/2010/main" val="24656844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4CE8FF7-9B87-4B53-85A4-8B21CCD23538}"/>
              </a:ext>
            </a:extLst>
          </p:cNvPr>
          <p:cNvSpPr>
            <a:spLocks noGrp="1"/>
          </p:cNvSpPr>
          <p:nvPr>
            <p:ph type="title"/>
          </p:nvPr>
        </p:nvSpPr>
        <p:spPr>
          <a:xfrm>
            <a:off x="1097280" y="286603"/>
            <a:ext cx="10058400" cy="1450757"/>
          </a:xfrm>
        </p:spPr>
        <p:txBody>
          <a:bodyPr/>
          <a:lstStyle/>
          <a:p>
            <a:r>
              <a:rPr lang="en-US" dirty="0"/>
              <a:t>Classification Models</a:t>
            </a:r>
          </a:p>
        </p:txBody>
      </p:sp>
      <p:sp>
        <p:nvSpPr>
          <p:cNvPr id="3" name="Content Placeholder 2">
            <a:extLst>
              <a:ext uri="{FF2B5EF4-FFF2-40B4-BE49-F238E27FC236}">
                <a16:creationId xmlns:a16="http://schemas.microsoft.com/office/drawing/2014/main" xmlns="" id="{C6432DAD-C956-47A3-9CD0-831E45BA7A1C}"/>
              </a:ext>
            </a:extLst>
          </p:cNvPr>
          <p:cNvSpPr>
            <a:spLocks noGrp="1"/>
          </p:cNvSpPr>
          <p:nvPr>
            <p:ph idx="1"/>
          </p:nvPr>
        </p:nvSpPr>
        <p:spPr>
          <a:xfrm>
            <a:off x="1097280" y="1845734"/>
            <a:ext cx="10058400" cy="4023360"/>
          </a:xfrm>
        </p:spPr>
        <p:txBody>
          <a:bodyPr>
            <a:normAutofit fontScale="92500" lnSpcReduction="10000"/>
          </a:bodyPr>
          <a:lstStyle/>
          <a:p>
            <a:pPr marL="342900" indent="-342900">
              <a:lnSpc>
                <a:spcPct val="107000"/>
              </a:lnSpc>
              <a:spcAft>
                <a:spcPts val="800"/>
              </a:spcAft>
              <a:buFont typeface="Wingdings" panose="05000000000000000000" pitchFamily="2" charset="2"/>
              <a:buChar char="Ø"/>
            </a:pPr>
            <a:r>
              <a:rPr lang="en-US">
                <a:latin typeface="Calibri" panose="020F0502020204030204" pitchFamily="34" charset="0"/>
                <a:ea typeface="Calibri" panose="020F0502020204030204" pitchFamily="34" charset="0"/>
                <a:cs typeface="Times New Roman" panose="02020603050405020304" pitchFamily="18" charset="0"/>
              </a:rPr>
              <a:t>In a classification model like Logistic regression, the goal is to predict what target class a data set belongs to. </a:t>
            </a:r>
          </a:p>
          <a:p>
            <a:pPr marL="342900" indent="-342900">
              <a:lnSpc>
                <a:spcPct val="107000"/>
              </a:lnSpc>
              <a:spcAft>
                <a:spcPts val="800"/>
              </a:spcAft>
              <a:buFont typeface="Wingdings" panose="05000000000000000000" pitchFamily="2" charset="2"/>
              <a:buChar char="Ø"/>
            </a:pPr>
            <a:r>
              <a:rPr lang="en-US">
                <a:latin typeface="Calibri" panose="020F0502020204030204" pitchFamily="34" charset="0"/>
                <a:ea typeface="Calibri" panose="020F0502020204030204" pitchFamily="34" charset="0"/>
                <a:cs typeface="Times New Roman" panose="02020603050405020304" pitchFamily="18" charset="0"/>
              </a:rPr>
              <a:t>For example, if we have a set of predictors for credit scoring such as age, education, income, debt/ratio we could have a target of  loan default yes/no. </a:t>
            </a:r>
          </a:p>
          <a:p>
            <a:pPr marL="342900" indent="-342900">
              <a:lnSpc>
                <a:spcPct val="107000"/>
              </a:lnSpc>
              <a:spcAft>
                <a:spcPts val="800"/>
              </a:spcAft>
              <a:buFont typeface="Wingdings" panose="05000000000000000000" pitchFamily="2" charset="2"/>
              <a:buChar char="Ø"/>
            </a:pPr>
            <a:r>
              <a:rPr lang="en-US">
                <a:latin typeface="Calibri" panose="020F0502020204030204" pitchFamily="34" charset="0"/>
                <a:ea typeface="Calibri" panose="020F0502020204030204" pitchFamily="34" charset="0"/>
                <a:cs typeface="Times New Roman" panose="02020603050405020304" pitchFamily="18" charset="0"/>
              </a:rPr>
              <a:t>In the model training process, a historical data set (training set) is used where the predictors and target are known. </a:t>
            </a:r>
          </a:p>
          <a:p>
            <a:pPr marL="342900" indent="-342900">
              <a:lnSpc>
                <a:spcPct val="107000"/>
              </a:lnSpc>
              <a:spcAft>
                <a:spcPts val="800"/>
              </a:spcAft>
              <a:buFont typeface="Wingdings" panose="05000000000000000000" pitchFamily="2" charset="2"/>
              <a:buChar char="Ø"/>
            </a:pPr>
            <a:r>
              <a:rPr lang="en-US">
                <a:latin typeface="Calibri" panose="020F0502020204030204" pitchFamily="34" charset="0"/>
                <a:ea typeface="Calibri" panose="020F0502020204030204" pitchFamily="34" charset="0"/>
                <a:cs typeface="Times New Roman" panose="02020603050405020304" pitchFamily="18" charset="0"/>
              </a:rPr>
              <a:t>The classification algorithm find relationships between the predictors and the target. </a:t>
            </a:r>
          </a:p>
          <a:p>
            <a:pPr marL="342900" indent="-342900">
              <a:lnSpc>
                <a:spcPct val="107000"/>
              </a:lnSpc>
              <a:spcAft>
                <a:spcPts val="800"/>
              </a:spcAft>
              <a:buFont typeface="Wingdings" panose="05000000000000000000" pitchFamily="2" charset="2"/>
              <a:buChar char="Ø"/>
            </a:pPr>
            <a:r>
              <a:rPr lang="en-US">
                <a:latin typeface="Calibri" panose="020F0502020204030204" pitchFamily="34" charset="0"/>
                <a:ea typeface="Calibri" panose="020F0502020204030204" pitchFamily="34" charset="0"/>
                <a:cs typeface="Times New Roman" panose="02020603050405020304" pitchFamily="18" charset="0"/>
              </a:rPr>
              <a:t>These relationships are then applied to a different data set (scoring set) in which the target is unknown and the model predicts the outcome i.e. in our example default yes/no and the probability of this classification. </a:t>
            </a:r>
          </a:p>
          <a:p>
            <a:pPr marL="342900" indent="-342900">
              <a:lnSpc>
                <a:spcPct val="107000"/>
              </a:lnSpc>
              <a:spcAft>
                <a:spcPts val="800"/>
              </a:spcAft>
              <a:buFont typeface="Wingdings" panose="05000000000000000000" pitchFamily="2" charset="2"/>
              <a:buChar char="Ø"/>
            </a:pPr>
            <a:endParaRPr lang="en-US" b="1">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4" name="Picture 3">
            <a:extLst>
              <a:ext uri="{FF2B5EF4-FFF2-40B4-BE49-F238E27FC236}">
                <a16:creationId xmlns:a16="http://schemas.microsoft.com/office/drawing/2014/main" xmlns="" id="{0B57CA45-4AC4-4EB1-8B4A-CF60FF0D2963}"/>
              </a:ext>
            </a:extLst>
          </p:cNvPr>
          <p:cNvPicPr/>
          <p:nvPr/>
        </p:nvPicPr>
        <p:blipFill>
          <a:blip r:embed="rId2">
            <a:extLst>
              <a:ext uri="{28A0092B-C50C-407E-A947-70E740481C1C}">
                <a14:useLocalDpi xmlns:a14="http://schemas.microsoft.com/office/drawing/2010/main" val="0"/>
              </a:ext>
            </a:extLst>
          </a:blip>
          <a:stretch>
            <a:fillRect/>
          </a:stretch>
        </p:blipFill>
        <p:spPr>
          <a:xfrm>
            <a:off x="1182624" y="209550"/>
            <a:ext cx="9997440" cy="6019800"/>
          </a:xfrm>
          <a:prstGeom prst="rect">
            <a:avLst/>
          </a:prstGeom>
        </p:spPr>
      </p:pic>
    </p:spTree>
    <p:extLst>
      <p:ext uri="{BB962C8B-B14F-4D97-AF65-F5344CB8AC3E}">
        <p14:creationId xmlns:p14="http://schemas.microsoft.com/office/powerpoint/2010/main" val="37499804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537FABE-E45E-4CC4-9264-38773F10528D}"/>
              </a:ext>
            </a:extLst>
          </p:cNvPr>
          <p:cNvSpPr>
            <a:spLocks noGrp="1"/>
          </p:cNvSpPr>
          <p:nvPr>
            <p:ph type="title"/>
          </p:nvPr>
        </p:nvSpPr>
        <p:spPr>
          <a:xfrm>
            <a:off x="1097280" y="286603"/>
            <a:ext cx="10058400" cy="1450757"/>
          </a:xfrm>
        </p:spPr>
        <p:txBody>
          <a:bodyPr/>
          <a:lstStyle/>
          <a:p>
            <a:r>
              <a:rPr lang="en-US" dirty="0"/>
              <a:t>Logistic Regression Equation</a:t>
            </a:r>
          </a:p>
        </p:txBody>
      </p:sp>
      <p:pic>
        <p:nvPicPr>
          <p:cNvPr id="5" name="Content Placeholder 4">
            <a:extLst>
              <a:ext uri="{FF2B5EF4-FFF2-40B4-BE49-F238E27FC236}">
                <a16:creationId xmlns:a16="http://schemas.microsoft.com/office/drawing/2014/main" xmlns="" id="{CC452A98-9613-4DDE-B0B5-86231638E62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79103" y="2257425"/>
            <a:ext cx="4551998" cy="2314575"/>
          </a:xfrm>
        </p:spPr>
      </p:pic>
    </p:spTree>
    <p:extLst>
      <p:ext uri="{BB962C8B-B14F-4D97-AF65-F5344CB8AC3E}">
        <p14:creationId xmlns:p14="http://schemas.microsoft.com/office/powerpoint/2010/main" val="30418172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84CE8FF7-9B87-4B53-85A4-8B21CCD23538}"/>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rPr>
              <a:t>Classification Models</a:t>
            </a:r>
          </a:p>
        </p:txBody>
      </p:sp>
      <p:sp>
        <p:nvSpPr>
          <p:cNvPr id="12" name="Rectangle 11">
            <a:extLst>
              <a:ext uri="{FF2B5EF4-FFF2-40B4-BE49-F238E27FC236}">
                <a16:creationId xmlns:a16="http://schemas.microsoft.com/office/drawing/2014/main" xmlns=""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xmlns="" id="{C6432DAD-C956-47A3-9CD0-831E45BA7A1C}"/>
              </a:ext>
            </a:extLst>
          </p:cNvPr>
          <p:cNvSpPr>
            <a:spLocks noGrp="1"/>
          </p:cNvSpPr>
          <p:nvPr>
            <p:ph idx="1"/>
          </p:nvPr>
        </p:nvSpPr>
        <p:spPr>
          <a:xfrm>
            <a:off x="4742016" y="605896"/>
            <a:ext cx="6413663" cy="5646208"/>
          </a:xfrm>
        </p:spPr>
        <p:txBody>
          <a:bodyPr anchor="ctr">
            <a:normAutofit/>
          </a:bodyPr>
          <a:lstStyle/>
          <a:p>
            <a:pPr marL="0" indent="0">
              <a:spcAft>
                <a:spcPts val="800"/>
              </a:spcAft>
              <a:buNone/>
            </a:pPr>
            <a:r>
              <a:rPr lang="en-US">
                <a:latin typeface="Calibri" panose="020F0502020204030204" pitchFamily="34" charset="0"/>
                <a:ea typeface="Calibri" panose="020F0502020204030204" pitchFamily="34" charset="0"/>
                <a:cs typeface="Times New Roman" panose="02020603050405020304" pitchFamily="18" charset="0"/>
              </a:rPr>
              <a:t>In a classification model like Logistic regression, the goal is to predict what target class (i.e. yes/no, true/false)  a set of predictor variables belongs to. </a:t>
            </a:r>
          </a:p>
          <a:p>
            <a:pPr marL="0" indent="0">
              <a:spcAft>
                <a:spcPts val="800"/>
              </a:spcAft>
              <a:buNone/>
            </a:pPr>
            <a:r>
              <a:rPr lang="en-US">
                <a:latin typeface="Calibri" panose="020F0502020204030204" pitchFamily="34" charset="0"/>
                <a:ea typeface="Calibri" panose="020F0502020204030204" pitchFamily="34" charset="0"/>
                <a:cs typeface="Times New Roman" panose="02020603050405020304" pitchFamily="18" charset="0"/>
              </a:rPr>
              <a:t>For example, if we have a set of predictors for credit scoring such as age, education, income, debt/ratio we could have a target of loan default yes/no. </a:t>
            </a:r>
          </a:p>
          <a:p>
            <a:pPr marL="0" indent="0">
              <a:spcAft>
                <a:spcPts val="800"/>
              </a:spcAft>
              <a:buNone/>
            </a:pPr>
            <a:r>
              <a:rPr lang="en-US" b="1">
                <a:latin typeface="Calibri" panose="020F0502020204030204" pitchFamily="34" charset="0"/>
                <a:ea typeface="Calibri" panose="020F0502020204030204" pitchFamily="34" charset="0"/>
                <a:cs typeface="Times New Roman" panose="02020603050405020304" pitchFamily="18" charset="0"/>
              </a:rPr>
              <a:t>The model training process:</a:t>
            </a:r>
          </a:p>
          <a:p>
            <a:pPr marL="457200" indent="-457200">
              <a:spcAft>
                <a:spcPts val="800"/>
              </a:spcAft>
              <a:buClrTx/>
              <a:buFont typeface="+mj-lt"/>
              <a:buAutoNum type="arabicParenR"/>
            </a:pPr>
            <a:r>
              <a:rPr lang="en-US">
                <a:latin typeface="Calibri" panose="020F0502020204030204" pitchFamily="34" charset="0"/>
                <a:ea typeface="Calibri" panose="020F0502020204030204" pitchFamily="34" charset="0"/>
                <a:cs typeface="Times New Roman" panose="02020603050405020304" pitchFamily="18" charset="0"/>
              </a:rPr>
              <a:t>A historical data set (training set) is used where the predictors and target are known. </a:t>
            </a:r>
          </a:p>
          <a:p>
            <a:pPr marL="457200" indent="-457200">
              <a:spcAft>
                <a:spcPts val="800"/>
              </a:spcAft>
              <a:buClrTx/>
              <a:buFont typeface="+mj-lt"/>
              <a:buAutoNum type="arabicParenR"/>
            </a:pPr>
            <a:r>
              <a:rPr lang="en-US">
                <a:latin typeface="Calibri" panose="020F0502020204030204" pitchFamily="34" charset="0"/>
                <a:ea typeface="Calibri" panose="020F0502020204030204" pitchFamily="34" charset="0"/>
                <a:cs typeface="Times New Roman" panose="02020603050405020304" pitchFamily="18" charset="0"/>
              </a:rPr>
              <a:t>The classification algorithm find relationships between the predictors and the target. </a:t>
            </a:r>
          </a:p>
          <a:p>
            <a:pPr marL="457200" indent="-457200">
              <a:spcAft>
                <a:spcPts val="800"/>
              </a:spcAft>
              <a:buClrTx/>
              <a:buFont typeface="+mj-lt"/>
              <a:buAutoNum type="arabicParenR"/>
            </a:pPr>
            <a:r>
              <a:rPr lang="en-US">
                <a:latin typeface="Calibri" panose="020F0502020204030204" pitchFamily="34" charset="0"/>
                <a:ea typeface="Calibri" panose="020F0502020204030204" pitchFamily="34" charset="0"/>
                <a:cs typeface="Times New Roman" panose="02020603050405020304" pitchFamily="18" charset="0"/>
              </a:rPr>
              <a:t>These relationships are then applied to a different data set (scoring set) in which the target is unknown and the model predicts the outcome i.e. in our example default yes/no and the probability of this classification. </a:t>
            </a:r>
          </a:p>
          <a:p>
            <a:pPr marL="342900" indent="-342900">
              <a:spcAft>
                <a:spcPts val="800"/>
              </a:spcAft>
              <a:buFont typeface="Wingdings" panose="05000000000000000000" pitchFamily="2" charset="2"/>
              <a:buChar char="Ø"/>
            </a:pPr>
            <a:endParaRPr lang="en-US" b="1">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337537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xmlns="" id="{FBDCECDC-EEE3-4128-AA5E-82A8C08796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097280" y="758952"/>
            <a:ext cx="10058400" cy="3892168"/>
          </a:xfrm>
        </p:spPr>
        <p:txBody>
          <a:bodyPr>
            <a:normAutofit/>
          </a:bodyPr>
          <a:lstStyle/>
          <a:p>
            <a:r>
              <a:rPr lang="en-US" dirty="0"/>
              <a:t>          Introduction</a:t>
            </a:r>
          </a:p>
        </p:txBody>
      </p:sp>
      <p:sp>
        <p:nvSpPr>
          <p:cNvPr id="34" name="Rectangle 33">
            <a:extLst>
              <a:ext uri="{FF2B5EF4-FFF2-40B4-BE49-F238E27FC236}">
                <a16:creationId xmlns:a16="http://schemas.microsoft.com/office/drawing/2014/main" xmlns="" id="{1F3985C0-E548-44D2-B30E-F3E42DADE13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5">
            <a:extLst>
              <a:ext uri="{FF2B5EF4-FFF2-40B4-BE49-F238E27FC236}">
                <a16:creationId xmlns:a16="http://schemas.microsoft.com/office/drawing/2014/main" xmlns="" id="{4260EDE0-989C-4E16-AF94-F652294D828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439048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EE1530B0-6F96-46C0-8B3E-3215CB756B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754910CF-1B56-45D3-960A-E89F7B3B913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54541D18-9DA8-45B3-A81E-95CAF7CCF464}"/>
              </a:ext>
            </a:extLst>
          </p:cNvPr>
          <p:cNvSpPr>
            <a:spLocks noGrp="1"/>
          </p:cNvSpPr>
          <p:nvPr>
            <p:ph type="title"/>
          </p:nvPr>
        </p:nvSpPr>
        <p:spPr>
          <a:xfrm>
            <a:off x="492370" y="516835"/>
            <a:ext cx="3084844" cy="5772840"/>
          </a:xfrm>
        </p:spPr>
        <p:txBody>
          <a:bodyPr anchor="ctr">
            <a:normAutofit/>
          </a:bodyPr>
          <a:lstStyle/>
          <a:p>
            <a:r>
              <a:rPr lang="en-US" sz="3600">
                <a:solidFill>
                  <a:srgbClr val="FFFFFF"/>
                </a:solidFill>
              </a:rPr>
              <a:t>Classification Model Evaluation</a:t>
            </a:r>
          </a:p>
        </p:txBody>
      </p:sp>
      <p:sp>
        <p:nvSpPr>
          <p:cNvPr id="14" name="Rectangle 13">
            <a:extLst>
              <a:ext uri="{FF2B5EF4-FFF2-40B4-BE49-F238E27FC236}">
                <a16:creationId xmlns:a16="http://schemas.microsoft.com/office/drawing/2014/main" xmlns="" id="{6669F804-A677-4B75-95F4-A5E4426FB7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xmlns="" id="{891C015E-E1EE-4E7C-9C41-3251A2E18401}"/>
              </a:ext>
            </a:extLst>
          </p:cNvPr>
          <p:cNvGraphicFramePr>
            <a:graphicFrameLocks noGrp="1"/>
          </p:cNvGraphicFramePr>
          <p:nvPr>
            <p:ph idx="1"/>
            <p:extLst>
              <p:ext uri="{D42A27DB-BD31-4B8C-83A1-F6EECF244321}">
                <p14:modId xmlns:p14="http://schemas.microsoft.com/office/powerpoint/2010/main" val="337582044"/>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204077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9">
            <a:extLst>
              <a:ext uri="{FF2B5EF4-FFF2-40B4-BE49-F238E27FC236}">
                <a16:creationId xmlns:a16="http://schemas.microsoft.com/office/drawing/2014/main" xmlns="" id="{EE1530B0-6F96-46C0-8B3E-3215CB756B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754910CF-1B56-45D3-960A-E89F7B3B913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70E57307-D8EC-48D4-BC45-18610F1CE6D3}"/>
              </a:ext>
            </a:extLst>
          </p:cNvPr>
          <p:cNvSpPr>
            <a:spLocks noGrp="1"/>
          </p:cNvSpPr>
          <p:nvPr>
            <p:ph type="title"/>
          </p:nvPr>
        </p:nvSpPr>
        <p:spPr>
          <a:xfrm>
            <a:off x="492370" y="516835"/>
            <a:ext cx="3084844" cy="5772840"/>
          </a:xfrm>
        </p:spPr>
        <p:txBody>
          <a:bodyPr anchor="ctr">
            <a:normAutofit/>
          </a:bodyPr>
          <a:lstStyle/>
          <a:p>
            <a:r>
              <a:rPr lang="en-US" sz="3600">
                <a:solidFill>
                  <a:srgbClr val="FFFFFF"/>
                </a:solidFill>
              </a:rPr>
              <a:t>Confusion Matrix</a:t>
            </a:r>
          </a:p>
        </p:txBody>
      </p:sp>
      <p:sp>
        <p:nvSpPr>
          <p:cNvPr id="14" name="Rectangle 13">
            <a:extLst>
              <a:ext uri="{FF2B5EF4-FFF2-40B4-BE49-F238E27FC236}">
                <a16:creationId xmlns:a16="http://schemas.microsoft.com/office/drawing/2014/main" xmlns="" id="{6669F804-A677-4B75-95F4-A5E4426FB7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xmlns="" id="{891BD766-02BC-401F-8274-0FEC6DCD1660}"/>
              </a:ext>
            </a:extLst>
          </p:cNvPr>
          <p:cNvGraphicFramePr>
            <a:graphicFrameLocks noGrp="1"/>
          </p:cNvGraphicFramePr>
          <p:nvPr>
            <p:ph idx="1"/>
            <p:extLst>
              <p:ext uri="{D42A27DB-BD31-4B8C-83A1-F6EECF244321}">
                <p14:modId xmlns:p14="http://schemas.microsoft.com/office/powerpoint/2010/main" val="2541695800"/>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08573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EE1530B0-6F96-46C0-8B3E-3215CB756B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754910CF-1B56-45D3-960A-E89F7B3B913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82019DDB-67B3-4142-A5FE-25A970810D34}"/>
              </a:ext>
            </a:extLst>
          </p:cNvPr>
          <p:cNvSpPr>
            <a:spLocks noGrp="1"/>
          </p:cNvSpPr>
          <p:nvPr>
            <p:ph type="title"/>
          </p:nvPr>
        </p:nvSpPr>
        <p:spPr>
          <a:xfrm>
            <a:off x="492370" y="516835"/>
            <a:ext cx="3084844" cy="5772840"/>
          </a:xfrm>
        </p:spPr>
        <p:txBody>
          <a:bodyPr anchor="ctr">
            <a:normAutofit/>
          </a:bodyPr>
          <a:lstStyle/>
          <a:p>
            <a:r>
              <a:rPr lang="en-US" sz="3600">
                <a:solidFill>
                  <a:srgbClr val="FFFFFF"/>
                </a:solidFill>
              </a:rPr>
              <a:t>Classification Model Evaluation</a:t>
            </a:r>
          </a:p>
        </p:txBody>
      </p:sp>
      <p:sp>
        <p:nvSpPr>
          <p:cNvPr id="18" name="Rectangle 13">
            <a:extLst>
              <a:ext uri="{FF2B5EF4-FFF2-40B4-BE49-F238E27FC236}">
                <a16:creationId xmlns:a16="http://schemas.microsoft.com/office/drawing/2014/main" xmlns="" id="{6669F804-A677-4B75-95F4-A5E4426FB7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xmlns="" id="{B8F7AF16-08AE-4EBB-82CF-BB2909BBF3FA}"/>
              </a:ext>
            </a:extLst>
          </p:cNvPr>
          <p:cNvGraphicFramePr>
            <a:graphicFrameLocks noGrp="1"/>
          </p:cNvGraphicFramePr>
          <p:nvPr>
            <p:ph idx="1"/>
            <p:extLst>
              <p:ext uri="{D42A27DB-BD31-4B8C-83A1-F6EECF244321}">
                <p14:modId xmlns:p14="http://schemas.microsoft.com/office/powerpoint/2010/main" val="1384702370"/>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96242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Case Study</a:t>
            </a:r>
          </a:p>
        </p:txBody>
      </p:sp>
      <p:sp>
        <p:nvSpPr>
          <p:cNvPr id="9" name="Content Placeholder 8"/>
          <p:cNvSpPr>
            <a:spLocks noGrp="1"/>
          </p:cNvSpPr>
          <p:nvPr>
            <p:ph sz="half" idx="1"/>
          </p:nvPr>
        </p:nvSpPr>
        <p:spPr>
          <a:xfrm>
            <a:off x="1097280" y="1793290"/>
            <a:ext cx="4992802" cy="4075804"/>
          </a:xfrm>
        </p:spPr>
        <p:txBody>
          <a:bodyPr>
            <a:normAutofit/>
          </a:bodyPr>
          <a:lstStyle/>
          <a:p>
            <a:pPr marL="0" indent="0">
              <a:buNone/>
            </a:pPr>
            <a:r>
              <a:rPr lang="en-US" sz="2800" u="sng" dirty="0"/>
              <a:t>Case Study</a:t>
            </a:r>
          </a:p>
          <a:p>
            <a:pPr marL="0" indent="0">
              <a:buNone/>
            </a:pPr>
            <a:r>
              <a:rPr lang="en-US" dirty="0"/>
              <a:t>Insurance Fraud</a:t>
            </a:r>
          </a:p>
        </p:txBody>
      </p:sp>
      <p:sp>
        <p:nvSpPr>
          <p:cNvPr id="10" name="Content Placeholder 9"/>
          <p:cNvSpPr>
            <a:spLocks noGrp="1"/>
          </p:cNvSpPr>
          <p:nvPr>
            <p:ph sz="half" idx="2"/>
          </p:nvPr>
        </p:nvSpPr>
        <p:spPr>
          <a:xfrm>
            <a:off x="6162878" y="1793290"/>
            <a:ext cx="4992802" cy="4199904"/>
          </a:xfrm>
        </p:spPr>
        <p:txBody>
          <a:bodyPr>
            <a:normAutofit/>
          </a:bodyPr>
          <a:lstStyle/>
          <a:p>
            <a:pPr marL="0" indent="0">
              <a:buNone/>
            </a:pPr>
            <a:r>
              <a:rPr lang="en-US" sz="2800" u="sng" dirty="0"/>
              <a:t>Purpose</a:t>
            </a:r>
          </a:p>
          <a:p>
            <a:pPr marL="0" indent="0">
              <a:buNone/>
            </a:pPr>
            <a:r>
              <a:rPr lang="en-US" dirty="0"/>
              <a:t>Substantive testing/claims - Fraud</a:t>
            </a:r>
          </a:p>
          <a:p>
            <a:pPr marL="0" indent="0">
              <a:buNone/>
            </a:pPr>
            <a:endParaRPr lang="en-US" dirty="0"/>
          </a:p>
        </p:txBody>
      </p:sp>
    </p:spTree>
    <p:extLst>
      <p:ext uri="{BB962C8B-B14F-4D97-AF65-F5344CB8AC3E}">
        <p14:creationId xmlns:p14="http://schemas.microsoft.com/office/powerpoint/2010/main" val="40900389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xmlns="" id="{FBDCECDC-EEE3-4128-AA5E-82A8C08796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097280" y="758952"/>
            <a:ext cx="10058400" cy="3892168"/>
          </a:xfrm>
        </p:spPr>
        <p:txBody>
          <a:bodyPr>
            <a:normAutofit/>
          </a:bodyPr>
          <a:lstStyle/>
          <a:p>
            <a:r>
              <a:rPr lang="en-US" dirty="0"/>
              <a:t>Machine Learning - Decision Trees</a:t>
            </a:r>
          </a:p>
        </p:txBody>
      </p:sp>
      <p:sp>
        <p:nvSpPr>
          <p:cNvPr id="20" name="Rectangle 19">
            <a:extLst>
              <a:ext uri="{FF2B5EF4-FFF2-40B4-BE49-F238E27FC236}">
                <a16:creationId xmlns:a16="http://schemas.microsoft.com/office/drawing/2014/main" xmlns="" id="{1F3985C0-E548-44D2-B30E-F3E42DADE13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a:extLst>
              <a:ext uri="{FF2B5EF4-FFF2-40B4-BE49-F238E27FC236}">
                <a16:creationId xmlns:a16="http://schemas.microsoft.com/office/drawing/2014/main" xmlns="" id="{4260EDE0-989C-4E16-AF94-F652294D828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343645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9">
            <a:extLst>
              <a:ext uri="{FF2B5EF4-FFF2-40B4-BE49-F238E27FC236}">
                <a16:creationId xmlns:a16="http://schemas.microsoft.com/office/drawing/2014/main" xmlns="" id="{EE1530B0-6F96-46C0-8B3E-3215CB756B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6" name="Rectangle 11">
            <a:extLst>
              <a:ext uri="{FF2B5EF4-FFF2-40B4-BE49-F238E27FC236}">
                <a16:creationId xmlns:a16="http://schemas.microsoft.com/office/drawing/2014/main" xmlns="" id="{754910CF-1B56-45D3-960A-E89F7B3B913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6E7855FA-6065-4BE8-A07D-3B4D7DF70BDE}"/>
              </a:ext>
            </a:extLst>
          </p:cNvPr>
          <p:cNvSpPr>
            <a:spLocks noGrp="1"/>
          </p:cNvSpPr>
          <p:nvPr>
            <p:ph type="title"/>
          </p:nvPr>
        </p:nvSpPr>
        <p:spPr>
          <a:xfrm>
            <a:off x="492370" y="516835"/>
            <a:ext cx="3084844" cy="5772840"/>
          </a:xfrm>
        </p:spPr>
        <p:txBody>
          <a:bodyPr anchor="ctr">
            <a:normAutofit/>
          </a:bodyPr>
          <a:lstStyle/>
          <a:p>
            <a:r>
              <a:rPr lang="en-US" sz="3600">
                <a:solidFill>
                  <a:srgbClr val="FFFFFF"/>
                </a:solidFill>
              </a:rPr>
              <a:t>Decision Trees</a:t>
            </a:r>
          </a:p>
        </p:txBody>
      </p:sp>
      <p:sp>
        <p:nvSpPr>
          <p:cNvPr id="14" name="Rectangle 13">
            <a:extLst>
              <a:ext uri="{FF2B5EF4-FFF2-40B4-BE49-F238E27FC236}">
                <a16:creationId xmlns:a16="http://schemas.microsoft.com/office/drawing/2014/main" xmlns="" id="{6669F804-A677-4B75-95F4-A5E4426FB7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xmlns="" id="{E8A010BB-D78E-4827-B986-E3C8D43819A2}"/>
              </a:ext>
            </a:extLst>
          </p:cNvPr>
          <p:cNvGraphicFramePr>
            <a:graphicFrameLocks noGrp="1"/>
          </p:cNvGraphicFramePr>
          <p:nvPr>
            <p:ph idx="1"/>
            <p:extLst>
              <p:ext uri="{D42A27DB-BD31-4B8C-83A1-F6EECF244321}">
                <p14:modId xmlns:p14="http://schemas.microsoft.com/office/powerpoint/2010/main" val="2299478208"/>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459198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4560" y="508000"/>
            <a:ext cx="10824698" cy="5395708"/>
          </a:xfrm>
          <a:prstGeom prst="rect">
            <a:avLst/>
          </a:prstGeom>
        </p:spPr>
        <p:txBody>
          <a:bodyPr wrap="square">
            <a:spAutoFit/>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US" sz="2800" b="1"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rPr>
              <a:t>Decision Trees:</a:t>
            </a:r>
            <a:endPar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2800" b="1"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rPr>
              <a:t>Decision trees are one of the most popular techniques for classification. </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sz="2800" b="1"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2800" b="1"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rPr>
              <a:t>A decision tree is in the form of a decision flowchart (resembles an inverted tree) where the predictor variables are tested in each node and are split in accordance with importance based on the particular algorithm’s criteria. </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sz="2800" b="1"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2800" b="1"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rPr>
              <a:t>At the bottom of the decision tree branch is a leaf node where a prediction about the target variable is made based on the variables leading to that leaf node.</a:t>
            </a: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rPr>
              <a:t> </a:t>
            </a:r>
          </a:p>
        </p:txBody>
      </p:sp>
      <p:sp>
        <p:nvSpPr>
          <p:cNvPr id="3" name="Rectangle 2">
            <a:extLst>
              <a:ext uri="{FF2B5EF4-FFF2-40B4-BE49-F238E27FC236}">
                <a16:creationId xmlns:a16="http://schemas.microsoft.com/office/drawing/2014/main" xmlns="" id="{A0399FBA-6344-47B1-8C2C-9D4D4822F390}"/>
              </a:ext>
            </a:extLst>
          </p:cNvPr>
          <p:cNvSpPr/>
          <p:nvPr/>
        </p:nvSpPr>
        <p:spPr>
          <a:xfrm>
            <a:off x="932155" y="514905"/>
            <a:ext cx="10817102" cy="5388802"/>
          </a:xfrm>
          <a:prstGeom prst="rect">
            <a:avLst/>
          </a:prstGeom>
        </p:spPr>
        <p:txBody>
          <a:bodyPr wrap="square">
            <a:spAutoFit/>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US" sz="2800" b="1"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rPr>
              <a:t>Decision Trees:</a:t>
            </a:r>
            <a:endPar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2800" b="1"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rPr>
              <a:t>Decision trees are one of the most popular techniques for classification. </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sz="2800" b="1"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2800" b="1"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rPr>
              <a:t>A decision tree is in the form of a decision flowchart (resembles an inverted tree) where the predictor variables are tested in each node and are split in accordance with importance based on the particular algorithm’s criteria. </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sz="2800" b="1"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2800" b="1"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rPr>
              <a:t>At the bottom of the decision tree branch is a leaf node where a prediction about the target variable is made based on the variables leading to that leaf node.</a:t>
            </a: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rPr>
              <a:t> </a:t>
            </a:r>
          </a:p>
        </p:txBody>
      </p:sp>
      <p:sp>
        <p:nvSpPr>
          <p:cNvPr id="4" name="Rectangle 3">
            <a:extLst>
              <a:ext uri="{FF2B5EF4-FFF2-40B4-BE49-F238E27FC236}">
                <a16:creationId xmlns:a16="http://schemas.microsoft.com/office/drawing/2014/main" xmlns="" id="{77F9F321-7C22-41AA-802F-DC661CED6417}"/>
              </a:ext>
            </a:extLst>
          </p:cNvPr>
          <p:cNvSpPr/>
          <p:nvPr/>
        </p:nvSpPr>
        <p:spPr>
          <a:xfrm>
            <a:off x="1084555" y="667305"/>
            <a:ext cx="10817102" cy="5388802"/>
          </a:xfrm>
          <a:prstGeom prst="rect">
            <a:avLst/>
          </a:prstGeom>
        </p:spPr>
        <p:txBody>
          <a:bodyPr wrap="square">
            <a:spAutoFit/>
          </a:bodyPr>
          <a:lstStyle/>
          <a:p>
            <a:pPr defTabSz="457200">
              <a:lnSpc>
                <a:spcPct val="107000"/>
              </a:lnSpc>
              <a:spcAft>
                <a:spcPts val="800"/>
              </a:spcAft>
              <a:defRPr/>
            </a:pPr>
            <a:r>
              <a:rPr lang="en-US" sz="2800" b="1" dirty="0">
                <a:solidFill>
                  <a:srgbClr val="FFFFFF"/>
                </a:solidFill>
                <a:ea typeface="Calibri" panose="020F0502020204030204" pitchFamily="34" charset="0"/>
                <a:cs typeface="Times New Roman" panose="02020603050405020304" pitchFamily="18" charset="0"/>
              </a:rPr>
              <a:t>Decision Trees:</a:t>
            </a:r>
            <a:endParaRPr lang="en-US" sz="2800" dirty="0">
              <a:solidFill>
                <a:srgbClr val="FFFFFF"/>
              </a:solidFill>
              <a:ea typeface="Calibri" panose="020F0502020204030204" pitchFamily="34" charset="0"/>
              <a:cs typeface="Times New Roman" panose="02020603050405020304" pitchFamily="18" charset="0"/>
            </a:endParaRPr>
          </a:p>
          <a:p>
            <a:pPr marL="342900" indent="-342900" defTabSz="457200">
              <a:buFont typeface="Wingdings" panose="05000000000000000000" pitchFamily="2" charset="2"/>
              <a:buChar char="Ø"/>
              <a:defRPr/>
            </a:pPr>
            <a:r>
              <a:rPr lang="en-US" sz="2800" b="1" dirty="0">
                <a:solidFill>
                  <a:srgbClr val="FFFFFF"/>
                </a:solidFill>
                <a:ea typeface="Calibri" panose="020F0502020204030204" pitchFamily="34" charset="0"/>
                <a:cs typeface="Times New Roman" panose="02020603050405020304" pitchFamily="18" charset="0"/>
              </a:rPr>
              <a:t>Decision trees are one of the most popular techniques for classification. </a:t>
            </a:r>
          </a:p>
          <a:p>
            <a:pPr marL="342900" indent="-342900" defTabSz="457200">
              <a:buFont typeface="Wingdings" panose="05000000000000000000" pitchFamily="2" charset="2"/>
              <a:buChar char="Ø"/>
              <a:defRPr/>
            </a:pPr>
            <a:endParaRPr lang="en-US" sz="2800" b="1" dirty="0">
              <a:solidFill>
                <a:srgbClr val="FFFFFF"/>
              </a:solidFill>
              <a:ea typeface="Calibri" panose="020F0502020204030204" pitchFamily="34" charset="0"/>
              <a:cs typeface="Times New Roman" panose="02020603050405020304" pitchFamily="18" charset="0"/>
            </a:endParaRPr>
          </a:p>
          <a:p>
            <a:pPr marL="342900" indent="-342900" defTabSz="457200">
              <a:buFont typeface="Wingdings" panose="05000000000000000000" pitchFamily="2" charset="2"/>
              <a:buChar char="Ø"/>
              <a:defRPr/>
            </a:pPr>
            <a:r>
              <a:rPr lang="en-US" sz="2800" b="1" dirty="0">
                <a:solidFill>
                  <a:srgbClr val="FFFFFF"/>
                </a:solidFill>
                <a:ea typeface="Calibri" panose="020F0502020204030204" pitchFamily="34" charset="0"/>
                <a:cs typeface="Times New Roman" panose="02020603050405020304" pitchFamily="18" charset="0"/>
              </a:rPr>
              <a:t>A decision tree is in the form of a decision flowchart (resembles an inverted tree) where the predictor variables are tested in each node and are split in accordance with importance based on the particular algorithm’s criteria. </a:t>
            </a:r>
          </a:p>
          <a:p>
            <a:pPr marL="342900" indent="-342900" defTabSz="457200">
              <a:buFont typeface="Wingdings" panose="05000000000000000000" pitchFamily="2" charset="2"/>
              <a:buChar char="Ø"/>
              <a:defRPr/>
            </a:pPr>
            <a:endParaRPr lang="en-US" sz="2800" b="1" dirty="0">
              <a:solidFill>
                <a:srgbClr val="FFFFFF"/>
              </a:solidFill>
              <a:ea typeface="Calibri" panose="020F0502020204030204" pitchFamily="34" charset="0"/>
              <a:cs typeface="Times New Roman" panose="02020603050405020304" pitchFamily="18" charset="0"/>
            </a:endParaRPr>
          </a:p>
          <a:p>
            <a:pPr marL="342900" indent="-342900" defTabSz="457200">
              <a:buFont typeface="Wingdings" panose="05000000000000000000" pitchFamily="2" charset="2"/>
              <a:buChar char="Ø"/>
              <a:defRPr/>
            </a:pPr>
            <a:r>
              <a:rPr lang="en-US" sz="2800" b="1" dirty="0">
                <a:solidFill>
                  <a:srgbClr val="FFFFFF"/>
                </a:solidFill>
                <a:ea typeface="Calibri" panose="020F0502020204030204" pitchFamily="34" charset="0"/>
                <a:cs typeface="Times New Roman" panose="02020603050405020304" pitchFamily="18" charset="0"/>
              </a:rPr>
              <a:t>At the bottom of the decision tree branch is a leaf node where a prediction about the target variable is made based on the variables leading to that leaf node.</a:t>
            </a:r>
            <a:r>
              <a:rPr lang="en-US" sz="2800" dirty="0">
                <a:solidFill>
                  <a:srgbClr val="FFFFFF"/>
                </a:solidFill>
                <a:ea typeface="Calibri" panose="020F0502020204030204" pitchFamily="34" charset="0"/>
                <a:cs typeface="Times New Roman" panose="02020603050405020304" pitchFamily="18" charset="0"/>
              </a:rPr>
              <a:t> </a:t>
            </a:r>
          </a:p>
        </p:txBody>
      </p:sp>
      <p:sp>
        <p:nvSpPr>
          <p:cNvPr id="5" name="Rectangle 4">
            <a:extLst>
              <a:ext uri="{FF2B5EF4-FFF2-40B4-BE49-F238E27FC236}">
                <a16:creationId xmlns:a16="http://schemas.microsoft.com/office/drawing/2014/main" xmlns="" id="{8ED77E54-EC57-411A-A94E-FCD8F03A47DE}"/>
              </a:ext>
            </a:extLst>
          </p:cNvPr>
          <p:cNvSpPr/>
          <p:nvPr/>
        </p:nvSpPr>
        <p:spPr>
          <a:xfrm>
            <a:off x="3048000" y="3105835"/>
            <a:ext cx="6096000" cy="646331"/>
          </a:xfrm>
          <a:prstGeom prst="rect">
            <a:avLst/>
          </a:prstGeom>
        </p:spPr>
        <p:txBody>
          <a:bodyPr>
            <a:spAutoFit/>
          </a:bodyPr>
          <a:lstStyle/>
          <a:p>
            <a:pPr marL="342900" lvl="0" indent="-342900" defTabSz="457200">
              <a:buFont typeface="Wingdings" panose="05000000000000000000" pitchFamily="2" charset="2"/>
              <a:buChar char="Ø"/>
              <a:defRPr/>
            </a:pPr>
            <a:r>
              <a:rPr lang="en-US" b="1" dirty="0">
                <a:solidFill>
                  <a:srgbClr val="FFFFFF"/>
                </a:solidFill>
                <a:latin typeface="Calibri" panose="020F0502020204030204" pitchFamily="34" charset="0"/>
                <a:ea typeface="Calibri" panose="020F0502020204030204" pitchFamily="34" charset="0"/>
                <a:cs typeface="Times New Roman" panose="02020603050405020304" pitchFamily="18" charset="0"/>
              </a:rPr>
              <a:t>Decision trees are one of the most popular techniques for classification. </a:t>
            </a:r>
          </a:p>
        </p:txBody>
      </p:sp>
      <p:pic>
        <p:nvPicPr>
          <p:cNvPr id="6" name="Picture 5">
            <a:extLst>
              <a:ext uri="{FF2B5EF4-FFF2-40B4-BE49-F238E27FC236}">
                <a16:creationId xmlns:a16="http://schemas.microsoft.com/office/drawing/2014/main" xmlns="" id="{3390FF12-DCAA-4F10-8F34-37365366950C}"/>
              </a:ext>
            </a:extLst>
          </p:cNvPr>
          <p:cNvPicPr/>
          <p:nvPr/>
        </p:nvPicPr>
        <p:blipFill>
          <a:blip r:embed="rId2">
            <a:extLst>
              <a:ext uri="{28A0092B-C50C-407E-A947-70E740481C1C}">
                <a14:useLocalDpi xmlns:a14="http://schemas.microsoft.com/office/drawing/2010/main" val="0"/>
              </a:ext>
            </a:extLst>
          </a:blip>
          <a:stretch>
            <a:fillRect/>
          </a:stretch>
        </p:blipFill>
        <p:spPr>
          <a:xfrm>
            <a:off x="1609343" y="648071"/>
            <a:ext cx="8910696" cy="5166804"/>
          </a:xfrm>
          <a:prstGeom prst="rect">
            <a:avLst/>
          </a:prstGeom>
        </p:spPr>
      </p:pic>
    </p:spTree>
    <p:extLst>
      <p:ext uri="{BB962C8B-B14F-4D97-AF65-F5344CB8AC3E}">
        <p14:creationId xmlns:p14="http://schemas.microsoft.com/office/powerpoint/2010/main" val="42875582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B6B0CA8-492E-45E0-B77A-9CC76A54E4C6}"/>
              </a:ext>
            </a:extLst>
          </p:cNvPr>
          <p:cNvSpPr>
            <a:spLocks noGrp="1"/>
          </p:cNvSpPr>
          <p:nvPr>
            <p:ph type="title"/>
          </p:nvPr>
        </p:nvSpPr>
        <p:spPr>
          <a:xfrm>
            <a:off x="1097280" y="286603"/>
            <a:ext cx="10058400" cy="1450757"/>
          </a:xfrm>
        </p:spPr>
        <p:txBody>
          <a:bodyPr/>
          <a:lstStyle/>
          <a:p>
            <a:r>
              <a:rPr lang="en-US"/>
              <a:t>Decision Trees - continued</a:t>
            </a:r>
            <a:endParaRPr lang="en-US" dirty="0"/>
          </a:p>
        </p:txBody>
      </p:sp>
      <p:sp>
        <p:nvSpPr>
          <p:cNvPr id="3" name="Content Placeholder 2">
            <a:extLst>
              <a:ext uri="{FF2B5EF4-FFF2-40B4-BE49-F238E27FC236}">
                <a16:creationId xmlns:a16="http://schemas.microsoft.com/office/drawing/2014/main" xmlns="" id="{AB3395A8-6C46-478A-B429-378896DC3567}"/>
              </a:ext>
            </a:extLst>
          </p:cNvPr>
          <p:cNvSpPr>
            <a:spLocks noGrp="1"/>
          </p:cNvSpPr>
          <p:nvPr>
            <p:ph idx="1"/>
          </p:nvPr>
        </p:nvSpPr>
        <p:spPr>
          <a:xfrm>
            <a:off x="1097280" y="1845734"/>
            <a:ext cx="10058400" cy="4023360"/>
          </a:xfrm>
        </p:spPr>
        <p:txBody>
          <a:bodyPr>
            <a:normAutofit fontScale="25000" lnSpcReduction="20000"/>
          </a:bodyPr>
          <a:lstStyle/>
          <a:p>
            <a:endParaRPr lang="en-US" sz="3400" dirty="0"/>
          </a:p>
          <a:p>
            <a:r>
              <a:rPr lang="en-US" sz="9600" dirty="0">
                <a:latin typeface="Calibri" panose="020F0502020204030204" pitchFamily="34" charset="0"/>
                <a:cs typeface="Calibri" panose="020F0502020204030204" pitchFamily="34" charset="0"/>
              </a:rPr>
              <a:t>Some of the most popular decision tree algorithms are: ID3, CART and CHAID. They vary primarily due to the process used for splitting the variables by importance in each node.</a:t>
            </a:r>
          </a:p>
          <a:p>
            <a:r>
              <a:rPr lang="en-US" sz="9600" b="1" dirty="0">
                <a:solidFill>
                  <a:srgbClr val="FFFFFF"/>
                </a:solidFill>
                <a:latin typeface="Calibri" panose="020F0502020204030204" pitchFamily="34" charset="0"/>
                <a:ea typeface="Calibri" panose="020F0502020204030204" pitchFamily="34" charset="0"/>
                <a:cs typeface="Calibri" panose="020F0502020204030204" pitchFamily="34" charset="0"/>
              </a:rPr>
              <a:t>s are popular for the following reasons:</a:t>
            </a:r>
          </a:p>
          <a:p>
            <a:r>
              <a:rPr lang="en-US" sz="9600" dirty="0">
                <a:latin typeface="Calibri" panose="020F0502020204030204" pitchFamily="34" charset="0"/>
                <a:cs typeface="Calibri" panose="020F0502020204030204" pitchFamily="34" charset="0"/>
              </a:rPr>
              <a:t>Decision trees are popular for the following reasons:</a:t>
            </a:r>
          </a:p>
          <a:p>
            <a:pPr lvl="0">
              <a:buFont typeface="Wingdings" panose="05000000000000000000" pitchFamily="2" charset="2"/>
              <a:buChar char="Ø"/>
            </a:pPr>
            <a:r>
              <a:rPr lang="en-US" sz="9600" dirty="0">
                <a:latin typeface="Calibri" panose="020F0502020204030204" pitchFamily="34" charset="0"/>
                <a:cs typeface="Calibri" panose="020F0502020204030204" pitchFamily="34" charset="0"/>
              </a:rPr>
              <a:t>They are easy to understand.</a:t>
            </a:r>
          </a:p>
          <a:p>
            <a:pPr lvl="0">
              <a:buFont typeface="Wingdings" panose="05000000000000000000" pitchFamily="2" charset="2"/>
              <a:buChar char="Ø"/>
            </a:pPr>
            <a:r>
              <a:rPr lang="en-US" sz="9600" dirty="0">
                <a:latin typeface="Calibri" panose="020F0502020204030204" pitchFamily="34" charset="0"/>
                <a:cs typeface="Calibri" panose="020F0502020204030204" pitchFamily="34" charset="0"/>
              </a:rPr>
              <a:t>They are easy to build.</a:t>
            </a:r>
          </a:p>
          <a:p>
            <a:pPr lvl="0">
              <a:buFont typeface="Wingdings" panose="05000000000000000000" pitchFamily="2" charset="2"/>
              <a:buChar char="Ø"/>
            </a:pPr>
            <a:r>
              <a:rPr lang="en-US" sz="9600" dirty="0">
                <a:latin typeface="Calibri" panose="020F0502020204030204" pitchFamily="34" charset="0"/>
                <a:cs typeface="Calibri" panose="020F0502020204030204" pitchFamily="34" charset="0"/>
              </a:rPr>
              <a:t>The input predictor variable can be categorical or numeric.</a:t>
            </a:r>
          </a:p>
          <a:p>
            <a:pPr>
              <a:buFont typeface="Wingdings" panose="05000000000000000000" pitchFamily="2" charset="2"/>
              <a:buChar char="Ø"/>
            </a:pPr>
            <a:r>
              <a:rPr lang="en-US" sz="9600" dirty="0">
                <a:latin typeface="Calibri" panose="020F0502020204030204" pitchFamily="34" charset="0"/>
                <a:cs typeface="Calibri" panose="020F0502020204030204" pitchFamily="34" charset="0"/>
              </a:rPr>
              <a:t>They can handle missing data </a:t>
            </a:r>
            <a:r>
              <a:rPr lang="en-US" sz="9600" dirty="0" err="1">
                <a:latin typeface="Calibri" panose="020F0502020204030204" pitchFamily="34" charset="0"/>
                <a:cs typeface="Calibri" panose="020F0502020204030204" pitchFamily="34" charset="0"/>
              </a:rPr>
              <a:t>automatically.</a:t>
            </a:r>
            <a:r>
              <a:rPr lang="en-US" sz="9600" b="1" dirty="0" err="1">
                <a:solidFill>
                  <a:srgbClr val="FFFFFF"/>
                </a:solidFill>
                <a:latin typeface="Calibri" panose="020F0502020204030204" pitchFamily="34" charset="0"/>
                <a:ea typeface="Calibri" panose="020F0502020204030204" pitchFamily="34" charset="0"/>
                <a:cs typeface="Calibri" panose="020F0502020204030204" pitchFamily="34" charset="0"/>
              </a:rPr>
              <a:t>They</a:t>
            </a:r>
            <a:r>
              <a:rPr lang="en-US" sz="9600" b="1" dirty="0">
                <a:solidFill>
                  <a:srgbClr val="FFFFFF"/>
                </a:solidFill>
                <a:latin typeface="Calibri" panose="020F0502020204030204" pitchFamily="34" charset="0"/>
                <a:ea typeface="Calibri" panose="020F0502020204030204" pitchFamily="34" charset="0"/>
                <a:cs typeface="Calibri" panose="020F0502020204030204" pitchFamily="34" charset="0"/>
              </a:rPr>
              <a:t> are easy to understand.</a:t>
            </a:r>
          </a:p>
          <a:p>
            <a:pPr lvl="0" defTabSz="457200">
              <a:lnSpc>
                <a:spcPct val="107000"/>
              </a:lnSpc>
              <a:spcBef>
                <a:spcPts val="0"/>
              </a:spcBef>
              <a:spcAft>
                <a:spcPts val="0"/>
              </a:spcAft>
              <a:buClrTx/>
              <a:buSzTx/>
              <a:buFont typeface="Wingdings" panose="05000000000000000000" pitchFamily="2" charset="2"/>
              <a:buChar char="Ø"/>
              <a:defRPr/>
            </a:pPr>
            <a:r>
              <a:rPr lang="en-US" sz="9600" b="1" dirty="0">
                <a:solidFill>
                  <a:srgbClr val="FFFFFF"/>
                </a:solidFill>
                <a:latin typeface="Calibri" panose="020F0502020204030204" pitchFamily="34" charset="0"/>
                <a:ea typeface="Calibri" panose="020F0502020204030204" pitchFamily="34" charset="0"/>
                <a:cs typeface="Calibri" panose="020F0502020204030204" pitchFamily="34" charset="0"/>
              </a:rPr>
              <a:t>They are easy to build.</a:t>
            </a:r>
          </a:p>
          <a:p>
            <a:pPr lvl="0" defTabSz="457200">
              <a:lnSpc>
                <a:spcPct val="107000"/>
              </a:lnSpc>
              <a:spcBef>
                <a:spcPts val="0"/>
              </a:spcBef>
              <a:spcAft>
                <a:spcPts val="0"/>
              </a:spcAft>
              <a:buClrTx/>
              <a:buSzTx/>
              <a:buFont typeface="Wingdings" panose="05000000000000000000" pitchFamily="2" charset="2"/>
              <a:buChar char="Ø"/>
              <a:defRPr/>
            </a:pPr>
            <a:r>
              <a:rPr lang="en-US" sz="9600" b="1" dirty="0">
                <a:solidFill>
                  <a:srgbClr val="FFFFFF"/>
                </a:solidFill>
                <a:latin typeface="Calibri" panose="020F0502020204030204" pitchFamily="34" charset="0"/>
                <a:ea typeface="Calibri" panose="020F0502020204030204" pitchFamily="34" charset="0"/>
                <a:cs typeface="Calibri" panose="020F0502020204030204" pitchFamily="34" charset="0"/>
              </a:rPr>
              <a:t>The input predictor variables can be nominal or continuous.</a:t>
            </a:r>
          </a:p>
          <a:p>
            <a:pPr marL="342900" lvl="0" indent="-342900" defTabSz="457200">
              <a:lnSpc>
                <a:spcPct val="107000"/>
              </a:lnSpc>
              <a:spcBef>
                <a:spcPts val="0"/>
              </a:spcBef>
              <a:spcAft>
                <a:spcPts val="800"/>
              </a:spcAft>
              <a:buClrTx/>
              <a:buSzTx/>
              <a:buFont typeface="+mj-lt"/>
              <a:buAutoNum type="arabicParenR"/>
              <a:defRPr/>
            </a:pPr>
            <a:r>
              <a:rPr lang="en-US" b="1" dirty="0">
                <a:solidFill>
                  <a:srgbClr val="FFFFFF"/>
                </a:solidFill>
                <a:latin typeface="Calibri" panose="020F0502020204030204" pitchFamily="34" charset="0"/>
                <a:ea typeface="Calibri" panose="020F0502020204030204" pitchFamily="34" charset="0"/>
                <a:cs typeface="Times New Roman" panose="02020603050405020304" pitchFamily="18" charset="0"/>
              </a:rPr>
              <a:t>They can handle missing data automatically.</a:t>
            </a:r>
          </a:p>
          <a:p>
            <a:endParaRPr lang="en-US" dirty="0"/>
          </a:p>
        </p:txBody>
      </p:sp>
    </p:spTree>
    <p:extLst>
      <p:ext uri="{BB962C8B-B14F-4D97-AF65-F5344CB8AC3E}">
        <p14:creationId xmlns:p14="http://schemas.microsoft.com/office/powerpoint/2010/main" val="28477265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Case Study</a:t>
            </a:r>
          </a:p>
        </p:txBody>
      </p:sp>
      <p:sp>
        <p:nvSpPr>
          <p:cNvPr id="9" name="Content Placeholder 8"/>
          <p:cNvSpPr>
            <a:spLocks noGrp="1"/>
          </p:cNvSpPr>
          <p:nvPr>
            <p:ph sz="half" idx="1"/>
          </p:nvPr>
        </p:nvSpPr>
        <p:spPr>
          <a:xfrm>
            <a:off x="1097280" y="1793290"/>
            <a:ext cx="4992802" cy="4075804"/>
          </a:xfrm>
        </p:spPr>
        <p:txBody>
          <a:bodyPr>
            <a:normAutofit/>
          </a:bodyPr>
          <a:lstStyle/>
          <a:p>
            <a:pPr marL="0" indent="0">
              <a:buNone/>
            </a:pPr>
            <a:r>
              <a:rPr lang="en-US" sz="2800" u="sng" dirty="0"/>
              <a:t>Case Study</a:t>
            </a:r>
          </a:p>
          <a:p>
            <a:pPr marL="0" indent="0">
              <a:buNone/>
            </a:pPr>
            <a:r>
              <a:rPr lang="en-US" dirty="0"/>
              <a:t>Journal Entry Testing</a:t>
            </a:r>
          </a:p>
        </p:txBody>
      </p:sp>
      <p:sp>
        <p:nvSpPr>
          <p:cNvPr id="10" name="Content Placeholder 9"/>
          <p:cNvSpPr>
            <a:spLocks noGrp="1"/>
          </p:cNvSpPr>
          <p:nvPr>
            <p:ph sz="half" idx="2"/>
          </p:nvPr>
        </p:nvSpPr>
        <p:spPr>
          <a:xfrm>
            <a:off x="6162878" y="1793290"/>
            <a:ext cx="4992802" cy="4199904"/>
          </a:xfrm>
        </p:spPr>
        <p:txBody>
          <a:bodyPr>
            <a:normAutofit/>
          </a:bodyPr>
          <a:lstStyle/>
          <a:p>
            <a:pPr marL="0" indent="0">
              <a:buNone/>
            </a:pPr>
            <a:r>
              <a:rPr lang="en-US" sz="2800" u="sng" dirty="0"/>
              <a:t>Purpose</a:t>
            </a:r>
          </a:p>
          <a:p>
            <a:pPr marL="0" indent="0">
              <a:buNone/>
            </a:pPr>
            <a:r>
              <a:rPr lang="en-US" dirty="0"/>
              <a:t>Substantive testing</a:t>
            </a:r>
          </a:p>
          <a:p>
            <a:pPr marL="0" indent="0">
              <a:buNone/>
            </a:pPr>
            <a:endParaRPr lang="en-US" dirty="0"/>
          </a:p>
        </p:txBody>
      </p:sp>
    </p:spTree>
    <p:extLst>
      <p:ext uri="{BB962C8B-B14F-4D97-AF65-F5344CB8AC3E}">
        <p14:creationId xmlns:p14="http://schemas.microsoft.com/office/powerpoint/2010/main" val="8858087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26">
            <a:extLst>
              <a:ext uri="{FF2B5EF4-FFF2-40B4-BE49-F238E27FC236}">
                <a16:creationId xmlns:a16="http://schemas.microsoft.com/office/drawing/2014/main" xmlns="" id="{FBDCECDC-EEE3-4128-AA5E-82A8C08796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097280" y="758952"/>
            <a:ext cx="10058400" cy="3892168"/>
          </a:xfrm>
        </p:spPr>
        <p:txBody>
          <a:bodyPr>
            <a:normAutofit/>
          </a:bodyPr>
          <a:lstStyle/>
          <a:p>
            <a:r>
              <a:rPr lang="en-US" dirty="0"/>
              <a:t>    Journal Entry Testing</a:t>
            </a:r>
          </a:p>
        </p:txBody>
      </p:sp>
      <p:sp>
        <p:nvSpPr>
          <p:cNvPr id="34" name="Rectangle 28">
            <a:extLst>
              <a:ext uri="{FF2B5EF4-FFF2-40B4-BE49-F238E27FC236}">
                <a16:creationId xmlns:a16="http://schemas.microsoft.com/office/drawing/2014/main" xmlns="" id="{1F3985C0-E548-44D2-B30E-F3E42DADE13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Rectangle 30">
            <a:extLst>
              <a:ext uri="{FF2B5EF4-FFF2-40B4-BE49-F238E27FC236}">
                <a16:creationId xmlns:a16="http://schemas.microsoft.com/office/drawing/2014/main" xmlns="" id="{4260EDE0-989C-4E16-AF94-F652294D828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12732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xmlns=""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xmlns=""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6B957182-D284-4A41-87C1-E2FB977D3E48}"/>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rPr>
              <a:t>AICPA Definition:</a:t>
            </a:r>
          </a:p>
        </p:txBody>
      </p:sp>
      <p:sp>
        <p:nvSpPr>
          <p:cNvPr id="33" name="Rectangle 32">
            <a:extLst>
              <a:ext uri="{FF2B5EF4-FFF2-40B4-BE49-F238E27FC236}">
                <a16:creationId xmlns:a16="http://schemas.microsoft.com/office/drawing/2014/main" xmlns=""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xmlns="" id="{53AEA392-BABD-422D-AB2F-19BFE9E40EE5}"/>
              </a:ext>
            </a:extLst>
          </p:cNvPr>
          <p:cNvSpPr>
            <a:spLocks noGrp="1"/>
          </p:cNvSpPr>
          <p:nvPr>
            <p:ph idx="1"/>
          </p:nvPr>
        </p:nvSpPr>
        <p:spPr>
          <a:xfrm>
            <a:off x="4742016" y="605896"/>
            <a:ext cx="6413663" cy="5646208"/>
          </a:xfrm>
        </p:spPr>
        <p:txBody>
          <a:bodyPr anchor="ctr">
            <a:normAutofit/>
          </a:bodyPr>
          <a:lstStyle/>
          <a:p>
            <a:r>
              <a:rPr lang="en-US"/>
              <a:t>Audit data analytics are defined as “the science and art of discovering and analyzing patterns, identifying anomalies, and extracting other useful information in data underlying or related to the subject matter of an audit through analysis, modeling, and visualization for the purpose of planning or performing the audit.”</a:t>
            </a:r>
          </a:p>
        </p:txBody>
      </p:sp>
    </p:spTree>
    <p:extLst>
      <p:ext uri="{BB962C8B-B14F-4D97-AF65-F5344CB8AC3E}">
        <p14:creationId xmlns:p14="http://schemas.microsoft.com/office/powerpoint/2010/main" val="6176288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3B8B84-42E8-4154-848C-30E23C76FD98}"/>
              </a:ext>
            </a:extLst>
          </p:cNvPr>
          <p:cNvSpPr>
            <a:spLocks noGrp="1"/>
          </p:cNvSpPr>
          <p:nvPr>
            <p:ph type="title"/>
          </p:nvPr>
        </p:nvSpPr>
        <p:spPr>
          <a:xfrm>
            <a:off x="1097280" y="286603"/>
            <a:ext cx="10058400" cy="1450757"/>
          </a:xfrm>
        </p:spPr>
        <p:txBody>
          <a:bodyPr/>
          <a:lstStyle/>
          <a:p>
            <a:r>
              <a:rPr lang="en-US"/>
              <a:t>Journal Entry Testing</a:t>
            </a:r>
            <a:endParaRPr lang="en-US" dirty="0"/>
          </a:p>
        </p:txBody>
      </p:sp>
      <p:sp>
        <p:nvSpPr>
          <p:cNvPr id="3" name="Content Placeholder 2">
            <a:extLst>
              <a:ext uri="{FF2B5EF4-FFF2-40B4-BE49-F238E27FC236}">
                <a16:creationId xmlns:a16="http://schemas.microsoft.com/office/drawing/2014/main" xmlns="" id="{F450E81F-76B7-4FA1-B640-B369E2F8CDB6}"/>
              </a:ext>
            </a:extLst>
          </p:cNvPr>
          <p:cNvSpPr>
            <a:spLocks noGrp="1"/>
          </p:cNvSpPr>
          <p:nvPr>
            <p:ph idx="1"/>
          </p:nvPr>
        </p:nvSpPr>
        <p:spPr>
          <a:xfrm>
            <a:off x="1097280" y="1845734"/>
            <a:ext cx="10058400" cy="4023360"/>
          </a:xfrm>
        </p:spPr>
        <p:txBody>
          <a:bodyPr/>
          <a:lstStyle/>
          <a:p>
            <a:r>
              <a:rPr lang="en-US" sz="3600"/>
              <a:t>AU-C Section 240, Consideration of Fraud in a Financial Statement Audit, requires the auditor to test the appropriateness of journal entries recorded in the general ledger and other adjustments made in the preparation of  the financial statements.</a:t>
            </a:r>
          </a:p>
          <a:p>
            <a:endParaRPr lang="en-US" dirty="0"/>
          </a:p>
        </p:txBody>
      </p:sp>
    </p:spTree>
    <p:extLst>
      <p:ext uri="{BB962C8B-B14F-4D97-AF65-F5344CB8AC3E}">
        <p14:creationId xmlns:p14="http://schemas.microsoft.com/office/powerpoint/2010/main" val="40895114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FFCE90BB-29BA-425C-81F9-87D7F79A8C3D}"/>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rPr>
              <a:t>AICPA Practice Alert 2003-02</a:t>
            </a:r>
          </a:p>
        </p:txBody>
      </p:sp>
      <p:sp>
        <p:nvSpPr>
          <p:cNvPr id="12" name="Rectangle 11">
            <a:extLst>
              <a:ext uri="{FF2B5EF4-FFF2-40B4-BE49-F238E27FC236}">
                <a16:creationId xmlns:a16="http://schemas.microsoft.com/office/drawing/2014/main" xmlns=""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xmlns="" id="{964C453D-1CD7-4B84-9382-DAAAD49E3584}"/>
              </a:ext>
            </a:extLst>
          </p:cNvPr>
          <p:cNvSpPr>
            <a:spLocks noGrp="1"/>
          </p:cNvSpPr>
          <p:nvPr>
            <p:ph idx="1"/>
          </p:nvPr>
        </p:nvSpPr>
        <p:spPr>
          <a:xfrm>
            <a:off x="4742016" y="605896"/>
            <a:ext cx="6413663" cy="5646208"/>
          </a:xfrm>
        </p:spPr>
        <p:txBody>
          <a:bodyPr anchor="ctr">
            <a:normAutofit/>
          </a:bodyPr>
          <a:lstStyle/>
          <a:p>
            <a:r>
              <a:rPr lang="en-US"/>
              <a:t>Selecting Journal Entries for Testing Examples:</a:t>
            </a:r>
          </a:p>
          <a:p>
            <a:pPr>
              <a:buFont typeface="Wingdings" panose="05000000000000000000" pitchFamily="2" charset="2"/>
              <a:buChar char="Ø"/>
            </a:pPr>
            <a:r>
              <a:rPr lang="en-US"/>
              <a:t> Made to unrelated, unusual or seldom-used accounts.</a:t>
            </a:r>
          </a:p>
          <a:p>
            <a:pPr>
              <a:buFont typeface="Wingdings" panose="05000000000000000000" pitchFamily="2" charset="2"/>
              <a:buChar char="Ø"/>
            </a:pPr>
            <a:r>
              <a:rPr lang="en-US"/>
              <a:t> High-dollar debits or credits.</a:t>
            </a:r>
          </a:p>
          <a:p>
            <a:pPr>
              <a:buFont typeface="Wingdings" panose="05000000000000000000" pitchFamily="2" charset="2"/>
              <a:buChar char="Ø"/>
            </a:pPr>
            <a:r>
              <a:rPr lang="en-US"/>
              <a:t> Made by individuals who typically do not make journal entries or senior management.</a:t>
            </a:r>
          </a:p>
          <a:p>
            <a:pPr>
              <a:buFont typeface="Wingdings" panose="05000000000000000000" pitchFamily="2" charset="2"/>
              <a:buChar char="Ø"/>
            </a:pPr>
            <a:r>
              <a:rPr lang="en-US"/>
              <a:t> Recorded at the end of the period.</a:t>
            </a:r>
          </a:p>
          <a:p>
            <a:pPr>
              <a:buFont typeface="Wingdings" panose="05000000000000000000" pitchFamily="2" charset="2"/>
              <a:buChar char="Ø"/>
            </a:pPr>
            <a:r>
              <a:rPr lang="en-US"/>
              <a:t> That contain round numbers </a:t>
            </a:r>
          </a:p>
          <a:p>
            <a:pPr>
              <a:buFont typeface="Wingdings" panose="05000000000000000000" pitchFamily="2" charset="2"/>
              <a:buChar char="Ø"/>
            </a:pPr>
            <a:r>
              <a:rPr lang="en-US"/>
              <a:t> Approvals are required and made.</a:t>
            </a:r>
          </a:p>
          <a:p>
            <a:pPr>
              <a:buFont typeface="Wingdings" panose="05000000000000000000" pitchFamily="2" charset="2"/>
              <a:buChar char="Ø"/>
            </a:pPr>
            <a:r>
              <a:rPr lang="en-US"/>
              <a:t> That aren’t consistent with Benford’s Law.</a:t>
            </a:r>
          </a:p>
          <a:p>
            <a:pPr>
              <a:buFont typeface="Wingdings" panose="05000000000000000000" pitchFamily="2" charset="2"/>
              <a:buChar char="Ø"/>
            </a:pPr>
            <a:r>
              <a:rPr lang="en-US"/>
              <a:t> Made on weekends or holidays.</a:t>
            </a:r>
          </a:p>
          <a:p>
            <a:pPr>
              <a:buFont typeface="Wingdings" panose="05000000000000000000" pitchFamily="2" charset="2"/>
              <a:buChar char="Ø"/>
            </a:pPr>
            <a:r>
              <a:rPr lang="en-US"/>
              <a:t> Verify no gaps in journal entry number sequence.</a:t>
            </a:r>
          </a:p>
          <a:p>
            <a:pPr>
              <a:buFont typeface="Wingdings" panose="05000000000000000000" pitchFamily="2" charset="2"/>
              <a:buChar char="Ø"/>
            </a:pPr>
            <a:endParaRPr lang="en-US"/>
          </a:p>
          <a:p>
            <a:pPr>
              <a:buFont typeface="Wingdings" panose="05000000000000000000" pitchFamily="2" charset="2"/>
              <a:buChar char="Ø"/>
            </a:pPr>
            <a:endParaRPr lang="en-US"/>
          </a:p>
          <a:p>
            <a:pPr>
              <a:buFont typeface="Wingdings" panose="05000000000000000000" pitchFamily="2" charset="2"/>
              <a:buChar char="Ø"/>
            </a:pPr>
            <a:endParaRPr lang="en-US"/>
          </a:p>
          <a:p>
            <a:pPr>
              <a:buFont typeface="Wingdings" panose="05000000000000000000" pitchFamily="2" charset="2"/>
              <a:buChar char="Ø"/>
            </a:pPr>
            <a:endParaRPr lang="en-US" dirty="0"/>
          </a:p>
        </p:txBody>
      </p:sp>
    </p:spTree>
    <p:extLst>
      <p:ext uri="{BB962C8B-B14F-4D97-AF65-F5344CB8AC3E}">
        <p14:creationId xmlns:p14="http://schemas.microsoft.com/office/powerpoint/2010/main" val="17090938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xmlns="" id="{FBDCECDC-EEE3-4128-AA5E-82A8C08796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097280" y="758952"/>
            <a:ext cx="10058400" cy="3892168"/>
          </a:xfrm>
        </p:spPr>
        <p:txBody>
          <a:bodyPr>
            <a:normAutofit/>
          </a:bodyPr>
          <a:lstStyle/>
          <a:p>
            <a:r>
              <a:rPr lang="en-US" dirty="0"/>
              <a:t>Machine Learning -Anomaly/Outlier Detection</a:t>
            </a:r>
          </a:p>
        </p:txBody>
      </p:sp>
      <p:sp>
        <p:nvSpPr>
          <p:cNvPr id="20" name="Rectangle 19">
            <a:extLst>
              <a:ext uri="{FF2B5EF4-FFF2-40B4-BE49-F238E27FC236}">
                <a16:creationId xmlns:a16="http://schemas.microsoft.com/office/drawing/2014/main" xmlns="" id="{1F3985C0-E548-44D2-B30E-F3E42DADE13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a:extLst>
              <a:ext uri="{FF2B5EF4-FFF2-40B4-BE49-F238E27FC236}">
                <a16:creationId xmlns:a16="http://schemas.microsoft.com/office/drawing/2014/main" xmlns="" id="{4260EDE0-989C-4E16-AF94-F652294D828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685307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1CB5F3DB-D7BA-4CEF-8D1A-D48CC563E5EA}"/>
              </a:ext>
            </a:extLst>
          </p:cNvPr>
          <p:cNvSpPr>
            <a:spLocks noGrp="1"/>
          </p:cNvSpPr>
          <p:nvPr>
            <p:ph type="title"/>
          </p:nvPr>
        </p:nvSpPr>
        <p:spPr>
          <a:xfrm>
            <a:off x="492370" y="605896"/>
            <a:ext cx="3084844" cy="5646208"/>
          </a:xfrm>
        </p:spPr>
        <p:txBody>
          <a:bodyPr anchor="ctr">
            <a:normAutofit/>
          </a:bodyPr>
          <a:lstStyle/>
          <a:p>
            <a:r>
              <a:rPr lang="en-US" sz="3300">
                <a:solidFill>
                  <a:srgbClr val="FFFFFF"/>
                </a:solidFill>
              </a:rPr>
              <a:t>Anomaly/Outlier Detection</a:t>
            </a:r>
          </a:p>
        </p:txBody>
      </p:sp>
      <p:sp>
        <p:nvSpPr>
          <p:cNvPr id="12" name="Rectangle 11">
            <a:extLst>
              <a:ext uri="{FF2B5EF4-FFF2-40B4-BE49-F238E27FC236}">
                <a16:creationId xmlns:a16="http://schemas.microsoft.com/office/drawing/2014/main" xmlns=""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xmlns="" id="{17824965-FA6B-4FA1-8C82-F1D64BF87E48}"/>
              </a:ext>
            </a:extLst>
          </p:cNvPr>
          <p:cNvSpPr>
            <a:spLocks noGrp="1"/>
          </p:cNvSpPr>
          <p:nvPr>
            <p:ph idx="1"/>
          </p:nvPr>
        </p:nvSpPr>
        <p:spPr>
          <a:xfrm>
            <a:off x="4742016" y="605896"/>
            <a:ext cx="6413663" cy="5646208"/>
          </a:xfrm>
        </p:spPr>
        <p:txBody>
          <a:bodyPr anchor="ctr">
            <a:normAutofit/>
          </a:bodyPr>
          <a:lstStyle/>
          <a:p>
            <a:r>
              <a:rPr lang="en-US"/>
              <a:t>Anomaly/Outlier detection is one of the most useful machine learning/ data analytics tools for the auditor</a:t>
            </a:r>
          </a:p>
          <a:p>
            <a:r>
              <a:rPr lang="en-US"/>
              <a:t>Anomaly/Outlier detection is the identification of data points or observations that differ significantly from the majority of the data.</a:t>
            </a:r>
          </a:p>
          <a:p>
            <a:r>
              <a:rPr lang="en-US"/>
              <a:t>We’ll perform the following case studies:</a:t>
            </a:r>
          </a:p>
          <a:p>
            <a:pPr>
              <a:buFont typeface="Wingdings" panose="05000000000000000000" pitchFamily="2" charset="2"/>
              <a:buChar char="Ø"/>
            </a:pPr>
            <a:r>
              <a:rPr lang="en-US"/>
              <a:t> K-Means Clustering – Azure – Multiple Variables</a:t>
            </a:r>
          </a:p>
          <a:p>
            <a:pPr>
              <a:buFont typeface="Wingdings" panose="05000000000000000000" pitchFamily="2" charset="2"/>
              <a:buChar char="Ø"/>
            </a:pPr>
            <a:r>
              <a:rPr lang="en-US"/>
              <a:t> Z-Score – 1 Variable – Excel</a:t>
            </a:r>
          </a:p>
          <a:p>
            <a:pPr>
              <a:buFont typeface="Wingdings" panose="05000000000000000000" pitchFamily="2" charset="2"/>
              <a:buChar char="Ø"/>
            </a:pPr>
            <a:r>
              <a:rPr lang="en-US"/>
              <a:t> Scatter Plot/Correlation – 2 Variables – Excel</a:t>
            </a:r>
          </a:p>
          <a:p>
            <a:pPr>
              <a:buFont typeface="Wingdings" panose="05000000000000000000" pitchFamily="2" charset="2"/>
              <a:buChar char="Ø"/>
            </a:pPr>
            <a:endParaRPr lang="en-US"/>
          </a:p>
          <a:p>
            <a:pPr>
              <a:buFont typeface="Wingdings" panose="05000000000000000000" pitchFamily="2" charset="2"/>
              <a:buChar char="Ø"/>
            </a:pPr>
            <a:endParaRPr lang="en-US"/>
          </a:p>
          <a:p>
            <a:pPr>
              <a:buFont typeface="Wingdings" panose="05000000000000000000" pitchFamily="2" charset="2"/>
              <a:buChar char="Ø"/>
            </a:pPr>
            <a:endParaRPr lang="en-US" dirty="0"/>
          </a:p>
        </p:txBody>
      </p:sp>
    </p:spTree>
    <p:extLst>
      <p:ext uri="{BB962C8B-B14F-4D97-AF65-F5344CB8AC3E}">
        <p14:creationId xmlns:p14="http://schemas.microsoft.com/office/powerpoint/2010/main" val="23007320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xmlns="" id="{EE1530B0-6F96-46C0-8B3E-3215CB756B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xmlns="" id="{754910CF-1B56-45D3-960A-E89F7B3B913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Title 3">
            <a:extLst>
              <a:ext uri="{FF2B5EF4-FFF2-40B4-BE49-F238E27FC236}">
                <a16:creationId xmlns:a16="http://schemas.microsoft.com/office/drawing/2014/main" xmlns="" id="{B9208872-651B-4081-ACD6-62C39C11DD6C}"/>
              </a:ext>
            </a:extLst>
          </p:cNvPr>
          <p:cNvSpPr>
            <a:spLocks noGrp="1"/>
          </p:cNvSpPr>
          <p:nvPr>
            <p:ph type="title"/>
          </p:nvPr>
        </p:nvSpPr>
        <p:spPr>
          <a:xfrm>
            <a:off x="492370" y="516835"/>
            <a:ext cx="3084844" cy="5772840"/>
          </a:xfrm>
        </p:spPr>
        <p:txBody>
          <a:bodyPr anchor="ctr">
            <a:normAutofit/>
          </a:bodyPr>
          <a:lstStyle/>
          <a:p>
            <a:r>
              <a:rPr lang="en-US" sz="3600">
                <a:solidFill>
                  <a:srgbClr val="FFFFFF"/>
                </a:solidFill>
              </a:rPr>
              <a:t>Unsupervised Learning: K-Means Clustering</a:t>
            </a:r>
          </a:p>
        </p:txBody>
      </p:sp>
      <p:sp>
        <p:nvSpPr>
          <p:cNvPr id="20" name="Rectangle 15">
            <a:extLst>
              <a:ext uri="{FF2B5EF4-FFF2-40B4-BE49-F238E27FC236}">
                <a16:creationId xmlns:a16="http://schemas.microsoft.com/office/drawing/2014/main" xmlns="" id="{6669F804-A677-4B75-95F4-A5E4426FB7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21" name="Content Placeholder 4">
            <a:extLst>
              <a:ext uri="{FF2B5EF4-FFF2-40B4-BE49-F238E27FC236}">
                <a16:creationId xmlns:a16="http://schemas.microsoft.com/office/drawing/2014/main" xmlns="" id="{14DA70E6-DB21-413B-915B-7B1871BE9123}"/>
              </a:ext>
            </a:extLst>
          </p:cNvPr>
          <p:cNvGraphicFramePr>
            <a:graphicFrameLocks noGrp="1"/>
          </p:cNvGraphicFramePr>
          <p:nvPr>
            <p:ph idx="1"/>
            <p:extLst>
              <p:ext uri="{D42A27DB-BD31-4B8C-83A1-F6EECF244321}">
                <p14:modId xmlns:p14="http://schemas.microsoft.com/office/powerpoint/2010/main" val="281143804"/>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0978497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1">
            <a:extLst>
              <a:ext uri="{FF2B5EF4-FFF2-40B4-BE49-F238E27FC236}">
                <a16:creationId xmlns:a16="http://schemas.microsoft.com/office/drawing/2014/main" xmlns="" id="{EE1530B0-6F96-46C0-8B3E-3215CB756B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9" name="Rectangle 13">
            <a:extLst>
              <a:ext uri="{FF2B5EF4-FFF2-40B4-BE49-F238E27FC236}">
                <a16:creationId xmlns:a16="http://schemas.microsoft.com/office/drawing/2014/main" xmlns="" id="{754910CF-1B56-45D3-960A-E89F7B3B913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Title 3">
            <a:extLst>
              <a:ext uri="{FF2B5EF4-FFF2-40B4-BE49-F238E27FC236}">
                <a16:creationId xmlns:a16="http://schemas.microsoft.com/office/drawing/2014/main" xmlns="" id="{7228AC2D-19F6-400C-9B7B-105399362ECC}"/>
              </a:ext>
            </a:extLst>
          </p:cNvPr>
          <p:cNvSpPr>
            <a:spLocks noGrp="1"/>
          </p:cNvSpPr>
          <p:nvPr>
            <p:ph type="title"/>
          </p:nvPr>
        </p:nvSpPr>
        <p:spPr>
          <a:xfrm>
            <a:off x="492370" y="516835"/>
            <a:ext cx="3084844" cy="5772840"/>
          </a:xfrm>
        </p:spPr>
        <p:txBody>
          <a:bodyPr anchor="ctr">
            <a:normAutofit/>
          </a:bodyPr>
          <a:lstStyle/>
          <a:p>
            <a:r>
              <a:rPr lang="en-US" sz="3600">
                <a:solidFill>
                  <a:srgbClr val="FFFFFF"/>
                </a:solidFill>
              </a:rPr>
              <a:t>K-Means Clustering</a:t>
            </a:r>
          </a:p>
        </p:txBody>
      </p:sp>
      <p:sp>
        <p:nvSpPr>
          <p:cNvPr id="20" name="Rectangle 15">
            <a:extLst>
              <a:ext uri="{FF2B5EF4-FFF2-40B4-BE49-F238E27FC236}">
                <a16:creationId xmlns:a16="http://schemas.microsoft.com/office/drawing/2014/main" xmlns="" id="{6669F804-A677-4B75-95F4-A5E4426FB7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21" name="Content Placeholder 4">
            <a:extLst>
              <a:ext uri="{FF2B5EF4-FFF2-40B4-BE49-F238E27FC236}">
                <a16:creationId xmlns:a16="http://schemas.microsoft.com/office/drawing/2014/main" xmlns="" id="{B8A3DEB1-A412-4018-9881-9DA623FB4681}"/>
              </a:ext>
            </a:extLst>
          </p:cNvPr>
          <p:cNvGraphicFramePr>
            <a:graphicFrameLocks noGrp="1"/>
          </p:cNvGraphicFramePr>
          <p:nvPr>
            <p:ph idx="1"/>
            <p:extLst>
              <p:ext uri="{D42A27DB-BD31-4B8C-83A1-F6EECF244321}">
                <p14:modId xmlns:p14="http://schemas.microsoft.com/office/powerpoint/2010/main" val="359092914"/>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811902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40777" y="293615"/>
            <a:ext cx="10510195" cy="421654"/>
          </a:xfrm>
          <a:prstGeom prst="rect">
            <a:avLst/>
          </a:prstGeom>
        </p:spPr>
        <p:txBody>
          <a:bodyPr wrap="square">
            <a:spAutoFit/>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1"/>
          <p:cNvPicPr>
            <a:picLocks noChangeAspect="1"/>
          </p:cNvPicPr>
          <p:nvPr/>
        </p:nvPicPr>
        <p:blipFill>
          <a:blip r:embed="rId2"/>
          <a:stretch>
            <a:fillRect/>
          </a:stretch>
        </p:blipFill>
        <p:spPr>
          <a:xfrm>
            <a:off x="940777" y="293615"/>
            <a:ext cx="10397783" cy="6715761"/>
          </a:xfrm>
          <a:prstGeom prst="rect">
            <a:avLst/>
          </a:prstGeom>
        </p:spPr>
      </p:pic>
      <p:sp>
        <p:nvSpPr>
          <p:cNvPr id="7" name="Oval 6"/>
          <p:cNvSpPr/>
          <p:nvPr/>
        </p:nvSpPr>
        <p:spPr>
          <a:xfrm>
            <a:off x="6309360" y="1625600"/>
            <a:ext cx="1503680" cy="1574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8" name="Oval 7"/>
          <p:cNvSpPr/>
          <p:nvPr/>
        </p:nvSpPr>
        <p:spPr>
          <a:xfrm>
            <a:off x="5447347" y="3901440"/>
            <a:ext cx="1724025" cy="15951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9" name="Oval 8"/>
          <p:cNvSpPr/>
          <p:nvPr/>
        </p:nvSpPr>
        <p:spPr>
          <a:xfrm>
            <a:off x="8361680" y="1818640"/>
            <a:ext cx="1798319" cy="183895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Tree>
    <p:extLst>
      <p:ext uri="{BB962C8B-B14F-4D97-AF65-F5344CB8AC3E}">
        <p14:creationId xmlns:p14="http://schemas.microsoft.com/office/powerpoint/2010/main" val="19015569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Case Study</a:t>
            </a:r>
          </a:p>
        </p:txBody>
      </p:sp>
      <p:sp>
        <p:nvSpPr>
          <p:cNvPr id="9" name="Content Placeholder 8"/>
          <p:cNvSpPr>
            <a:spLocks noGrp="1"/>
          </p:cNvSpPr>
          <p:nvPr>
            <p:ph sz="half" idx="1"/>
          </p:nvPr>
        </p:nvSpPr>
        <p:spPr>
          <a:xfrm>
            <a:off x="1097280" y="1793290"/>
            <a:ext cx="4992802" cy="4075804"/>
          </a:xfrm>
        </p:spPr>
        <p:txBody>
          <a:bodyPr>
            <a:normAutofit/>
          </a:bodyPr>
          <a:lstStyle/>
          <a:p>
            <a:pPr marL="0" indent="0">
              <a:buNone/>
            </a:pPr>
            <a:r>
              <a:rPr lang="en-US" sz="2800" u="sng" dirty="0"/>
              <a:t>Case Study</a:t>
            </a:r>
          </a:p>
          <a:p>
            <a:pPr marL="0" indent="0">
              <a:buNone/>
            </a:pPr>
            <a:r>
              <a:rPr lang="en-US" dirty="0"/>
              <a:t>Service Company Inventory</a:t>
            </a:r>
          </a:p>
        </p:txBody>
      </p:sp>
      <p:sp>
        <p:nvSpPr>
          <p:cNvPr id="10" name="Content Placeholder 9"/>
          <p:cNvSpPr>
            <a:spLocks noGrp="1"/>
          </p:cNvSpPr>
          <p:nvPr>
            <p:ph sz="half" idx="2"/>
          </p:nvPr>
        </p:nvSpPr>
        <p:spPr>
          <a:xfrm>
            <a:off x="6162878" y="1793290"/>
            <a:ext cx="4992802" cy="4199904"/>
          </a:xfrm>
        </p:spPr>
        <p:txBody>
          <a:bodyPr>
            <a:normAutofit/>
          </a:bodyPr>
          <a:lstStyle/>
          <a:p>
            <a:pPr marL="0" indent="0">
              <a:buNone/>
            </a:pPr>
            <a:r>
              <a:rPr lang="en-US" sz="2800" u="sng" dirty="0"/>
              <a:t>Purpose</a:t>
            </a:r>
          </a:p>
          <a:p>
            <a:pPr marL="0" indent="0">
              <a:buNone/>
            </a:pPr>
            <a:r>
              <a:rPr lang="en-US" dirty="0"/>
              <a:t>Substantive testing/inventory - Fraud</a:t>
            </a:r>
          </a:p>
          <a:p>
            <a:pPr marL="0" indent="0">
              <a:buNone/>
            </a:pPr>
            <a:endParaRPr lang="en-US" dirty="0"/>
          </a:p>
        </p:txBody>
      </p:sp>
    </p:spTree>
    <p:extLst>
      <p:ext uri="{BB962C8B-B14F-4D97-AF65-F5344CB8AC3E}">
        <p14:creationId xmlns:p14="http://schemas.microsoft.com/office/powerpoint/2010/main" val="41967271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E2FF72D-EBE8-4CA2-9981-CCC26415E5AB}"/>
              </a:ext>
            </a:extLst>
          </p:cNvPr>
          <p:cNvSpPr>
            <a:spLocks noGrp="1"/>
          </p:cNvSpPr>
          <p:nvPr>
            <p:ph type="title"/>
          </p:nvPr>
        </p:nvSpPr>
        <p:spPr>
          <a:xfrm>
            <a:off x="1097280" y="286603"/>
            <a:ext cx="10058400" cy="1450757"/>
          </a:xfrm>
        </p:spPr>
        <p:txBody>
          <a:bodyPr/>
          <a:lstStyle/>
          <a:p>
            <a:r>
              <a:rPr lang="en-US"/>
              <a:t>Z-Score</a:t>
            </a:r>
            <a:endParaRPr lang="en-US" dirty="0"/>
          </a:p>
        </p:txBody>
      </p:sp>
      <p:sp>
        <p:nvSpPr>
          <p:cNvPr id="5" name="Content Placeholder 4">
            <a:extLst>
              <a:ext uri="{FF2B5EF4-FFF2-40B4-BE49-F238E27FC236}">
                <a16:creationId xmlns:a16="http://schemas.microsoft.com/office/drawing/2014/main" xmlns="" id="{E9EC2D57-73DF-44DD-AF35-11C9F3508C17}"/>
              </a:ext>
            </a:extLst>
          </p:cNvPr>
          <p:cNvSpPr>
            <a:spLocks noGrp="1"/>
          </p:cNvSpPr>
          <p:nvPr>
            <p:ph idx="1"/>
          </p:nvPr>
        </p:nvSpPr>
        <p:spPr>
          <a:xfrm>
            <a:off x="1097280" y="1845734"/>
            <a:ext cx="10058400" cy="4023360"/>
          </a:xfrm>
        </p:spPr>
        <p:txBody>
          <a:bodyPr/>
          <a:lstStyle/>
          <a:p>
            <a:r>
              <a:rPr lang="en-US" b="1"/>
              <a:t> </a:t>
            </a:r>
            <a:r>
              <a:rPr lang="en-US" sz="2400" b="1"/>
              <a:t>Z-Score – </a:t>
            </a:r>
            <a:r>
              <a:rPr lang="en-US" sz="2400"/>
              <a:t>is the number of standard deviations from the mean. It’s a standard score and can be used to identify outliers in a dataset with one variable.</a:t>
            </a:r>
          </a:p>
          <a:p>
            <a:r>
              <a:rPr lang="en-US" sz="2400"/>
              <a:t>A Z-Score larger than three can be considered an outlier and should be investigated further.</a:t>
            </a:r>
          </a:p>
          <a:p>
            <a:r>
              <a:rPr lang="en-US"/>
              <a:t> </a:t>
            </a:r>
          </a:p>
          <a:p>
            <a:r>
              <a:rPr lang="en-US" sz="3200"/>
              <a:t>Case Study:                            Purpose:</a:t>
            </a:r>
          </a:p>
          <a:p>
            <a:r>
              <a:rPr lang="en-US"/>
              <a:t>Inventory Listing                                                Substantial testing/inventory                                              </a:t>
            </a:r>
            <a:endParaRPr lang="en-US" dirty="0"/>
          </a:p>
        </p:txBody>
      </p:sp>
    </p:spTree>
    <p:extLst>
      <p:ext uri="{BB962C8B-B14F-4D97-AF65-F5344CB8AC3E}">
        <p14:creationId xmlns:p14="http://schemas.microsoft.com/office/powerpoint/2010/main" val="71250125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E9C86862-3BBC-45E2-9AC6-8D4B4C207E9A}"/>
              </a:ext>
            </a:extLst>
          </p:cNvPr>
          <p:cNvSpPr>
            <a:spLocks noGrp="1"/>
          </p:cNvSpPr>
          <p:nvPr>
            <p:ph type="title"/>
          </p:nvPr>
        </p:nvSpPr>
        <p:spPr>
          <a:xfrm>
            <a:off x="1097280" y="286603"/>
            <a:ext cx="10058400" cy="1450757"/>
          </a:xfrm>
        </p:spPr>
        <p:txBody>
          <a:bodyPr/>
          <a:lstStyle/>
          <a:p>
            <a:r>
              <a:rPr lang="en-US"/>
              <a:t>Correlation</a:t>
            </a:r>
            <a:endParaRPr lang="en-US" dirty="0"/>
          </a:p>
        </p:txBody>
      </p:sp>
      <p:sp>
        <p:nvSpPr>
          <p:cNvPr id="6" name="Content Placeholder 5">
            <a:extLst>
              <a:ext uri="{FF2B5EF4-FFF2-40B4-BE49-F238E27FC236}">
                <a16:creationId xmlns:a16="http://schemas.microsoft.com/office/drawing/2014/main" xmlns="" id="{7B90D75C-EED5-40BE-A0FB-23E6D0F5FF4C}"/>
              </a:ext>
            </a:extLst>
          </p:cNvPr>
          <p:cNvSpPr>
            <a:spLocks noGrp="1"/>
          </p:cNvSpPr>
          <p:nvPr>
            <p:ph idx="1"/>
          </p:nvPr>
        </p:nvSpPr>
        <p:spPr>
          <a:xfrm>
            <a:off x="1097280" y="1845734"/>
            <a:ext cx="10058400" cy="4023360"/>
          </a:xfrm>
        </p:spPr>
        <p:txBody>
          <a:bodyPr>
            <a:normAutofit fontScale="92500" lnSpcReduction="10000"/>
          </a:bodyPr>
          <a:lstStyle/>
          <a:p>
            <a:pPr>
              <a:buFont typeface="Wingdings" panose="05000000000000000000" pitchFamily="2" charset="2"/>
              <a:buChar char="Ø"/>
            </a:pPr>
            <a:r>
              <a:rPr lang="en-US" sz="2800"/>
              <a:t> Correlation is a measure of how strong the relationships are between variables in a dataset. </a:t>
            </a:r>
          </a:p>
          <a:p>
            <a:pPr>
              <a:buFont typeface="Wingdings" panose="05000000000000000000" pitchFamily="2" charset="2"/>
              <a:buChar char="Ø"/>
            </a:pPr>
            <a:r>
              <a:rPr lang="en-US" sz="2800"/>
              <a:t> It provides an indication of the linear relationship between two variables. </a:t>
            </a:r>
          </a:p>
          <a:p>
            <a:pPr>
              <a:buFont typeface="Wingdings" panose="05000000000000000000" pitchFamily="2" charset="2"/>
              <a:buChar char="Ø"/>
            </a:pPr>
            <a:r>
              <a:rPr lang="en-US" sz="2800"/>
              <a:t> Correlations can be either positive or negative. </a:t>
            </a:r>
          </a:p>
          <a:p>
            <a:pPr>
              <a:buFont typeface="Wingdings" panose="05000000000000000000" pitchFamily="2" charset="2"/>
              <a:buChar char="Ø"/>
            </a:pPr>
            <a:r>
              <a:rPr lang="en-US" sz="2800"/>
              <a:t> A scatter plot is an excellent way to visualize the correlation between two variables and to identify outliers.</a:t>
            </a:r>
          </a:p>
          <a:p>
            <a:r>
              <a:rPr lang="en-US" sz="2800"/>
              <a:t>The strength of the correlation can be measured by the </a:t>
            </a:r>
            <a:r>
              <a:rPr lang="en-US" sz="2800" b="1"/>
              <a:t>correlation coefficient </a:t>
            </a:r>
            <a:r>
              <a:rPr lang="en-US" sz="2800"/>
              <a:t>which can be produced in Excel. It ranges from -1.0 to +1.0. The closer the coefficient is to 1 or to -1, the stronger it is.</a:t>
            </a:r>
          </a:p>
          <a:p>
            <a:endParaRPr lang="en-US" sz="3200" dirty="0"/>
          </a:p>
        </p:txBody>
      </p:sp>
    </p:spTree>
    <p:extLst>
      <p:ext uri="{BB962C8B-B14F-4D97-AF65-F5344CB8AC3E}">
        <p14:creationId xmlns:p14="http://schemas.microsoft.com/office/powerpoint/2010/main" val="3873244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EE1530B0-6F96-46C0-8B3E-3215CB756B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754910CF-1B56-45D3-960A-E89F7B3B913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AAFFA019-CD24-4883-9F04-0C243689D687}"/>
              </a:ext>
            </a:extLst>
          </p:cNvPr>
          <p:cNvSpPr>
            <a:spLocks noGrp="1"/>
          </p:cNvSpPr>
          <p:nvPr>
            <p:ph type="title"/>
          </p:nvPr>
        </p:nvSpPr>
        <p:spPr>
          <a:xfrm>
            <a:off x="492370" y="516835"/>
            <a:ext cx="3084844" cy="5772840"/>
          </a:xfrm>
        </p:spPr>
        <p:txBody>
          <a:bodyPr anchor="ctr">
            <a:normAutofit/>
          </a:bodyPr>
          <a:lstStyle/>
          <a:p>
            <a:r>
              <a:rPr lang="en-US" sz="3600">
                <a:solidFill>
                  <a:srgbClr val="FFFFFF"/>
                </a:solidFill>
              </a:rPr>
              <a:t>Uses of Audit Data Analytics</a:t>
            </a:r>
          </a:p>
        </p:txBody>
      </p:sp>
      <p:sp>
        <p:nvSpPr>
          <p:cNvPr id="14" name="Rectangle 13">
            <a:extLst>
              <a:ext uri="{FF2B5EF4-FFF2-40B4-BE49-F238E27FC236}">
                <a16:creationId xmlns:a16="http://schemas.microsoft.com/office/drawing/2014/main" xmlns="" id="{6669F804-A677-4B75-95F4-A5E4426FB7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xmlns="" id="{D39807C0-3173-478C-877F-5BE06ED5379C}"/>
              </a:ext>
            </a:extLst>
          </p:cNvPr>
          <p:cNvGraphicFramePr>
            <a:graphicFrameLocks noGrp="1"/>
          </p:cNvGraphicFramePr>
          <p:nvPr>
            <p:ph idx="1"/>
            <p:extLst>
              <p:ext uri="{D42A27DB-BD31-4B8C-83A1-F6EECF244321}">
                <p14:modId xmlns:p14="http://schemas.microsoft.com/office/powerpoint/2010/main" val="2714915654"/>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496387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EFC8A4-96A4-4038-B3A6-9DDA055A4065}"/>
              </a:ext>
            </a:extLst>
          </p:cNvPr>
          <p:cNvSpPr>
            <a:spLocks noGrp="1"/>
          </p:cNvSpPr>
          <p:nvPr>
            <p:ph type="title"/>
          </p:nvPr>
        </p:nvSpPr>
        <p:spPr>
          <a:xfrm>
            <a:off x="1097280" y="286603"/>
            <a:ext cx="10058400" cy="1450757"/>
          </a:xfrm>
        </p:spPr>
        <p:txBody>
          <a:bodyPr>
            <a:normAutofit/>
          </a:bodyPr>
          <a:lstStyle/>
          <a:p>
            <a:r>
              <a:rPr lang="en-US"/>
              <a:t>         </a:t>
            </a:r>
            <a:r>
              <a:rPr lang="en-US" b="1"/>
              <a:t>Correlation is not Causation!</a:t>
            </a:r>
          </a:p>
        </p:txBody>
      </p:sp>
      <p:graphicFrame>
        <p:nvGraphicFramePr>
          <p:cNvPr id="10" name="Content Placeholder 6">
            <a:extLst>
              <a:ext uri="{FF2B5EF4-FFF2-40B4-BE49-F238E27FC236}">
                <a16:creationId xmlns:a16="http://schemas.microsoft.com/office/drawing/2014/main" xmlns="" id="{2454CD4F-0028-490E-A7C1-DECF9B684263}"/>
              </a:ext>
            </a:extLst>
          </p:cNvPr>
          <p:cNvGraphicFramePr>
            <a:graphicFrameLocks noGrp="1"/>
          </p:cNvGraphicFramePr>
          <p:nvPr>
            <p:ph idx="1"/>
            <p:extLst>
              <p:ext uri="{D42A27DB-BD31-4B8C-83A1-F6EECF244321}">
                <p14:modId xmlns:p14="http://schemas.microsoft.com/office/powerpoint/2010/main" val="3125798822"/>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242538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Case Study</a:t>
            </a:r>
          </a:p>
        </p:txBody>
      </p:sp>
      <p:sp>
        <p:nvSpPr>
          <p:cNvPr id="9" name="Content Placeholder 8"/>
          <p:cNvSpPr>
            <a:spLocks noGrp="1"/>
          </p:cNvSpPr>
          <p:nvPr>
            <p:ph sz="half" idx="1"/>
          </p:nvPr>
        </p:nvSpPr>
        <p:spPr/>
        <p:txBody>
          <a:bodyPr>
            <a:normAutofit/>
          </a:bodyPr>
          <a:lstStyle/>
          <a:p>
            <a:pPr marL="0" indent="0">
              <a:buNone/>
            </a:pPr>
            <a:r>
              <a:rPr lang="en-US" sz="2800" u="sng" dirty="0"/>
              <a:t>Case Study</a:t>
            </a:r>
          </a:p>
          <a:p>
            <a:pPr marL="0" indent="0">
              <a:buNone/>
            </a:pPr>
            <a:r>
              <a:rPr lang="en-US" sz="2800" dirty="0"/>
              <a:t>Sales/Sales Return Analysis</a:t>
            </a:r>
          </a:p>
        </p:txBody>
      </p:sp>
      <p:sp>
        <p:nvSpPr>
          <p:cNvPr id="10" name="Content Placeholder 9"/>
          <p:cNvSpPr>
            <a:spLocks noGrp="1"/>
          </p:cNvSpPr>
          <p:nvPr>
            <p:ph sz="half" idx="2"/>
          </p:nvPr>
        </p:nvSpPr>
        <p:spPr>
          <a:xfrm>
            <a:off x="5726097" y="1845734"/>
            <a:ext cx="5627704" cy="4331228"/>
          </a:xfrm>
        </p:spPr>
        <p:txBody>
          <a:bodyPr>
            <a:normAutofit/>
          </a:bodyPr>
          <a:lstStyle/>
          <a:p>
            <a:pPr marL="0" indent="0">
              <a:buNone/>
            </a:pPr>
            <a:r>
              <a:rPr lang="en-US" sz="2800" u="sng" dirty="0"/>
              <a:t>Purpose</a:t>
            </a:r>
          </a:p>
          <a:p>
            <a:pPr marL="0" indent="0">
              <a:buNone/>
            </a:pPr>
            <a:r>
              <a:rPr lang="en-US" sz="2800" dirty="0"/>
              <a:t>Fraud Risk Assessment</a:t>
            </a:r>
          </a:p>
        </p:txBody>
      </p:sp>
    </p:spTree>
    <p:extLst>
      <p:ext uri="{BB962C8B-B14F-4D97-AF65-F5344CB8AC3E}">
        <p14:creationId xmlns:p14="http://schemas.microsoft.com/office/powerpoint/2010/main" val="231845174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FBDCECDC-EEE3-4128-AA5E-82A8C08796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xmlns="" id="{7BC1BFCB-3AE6-4631-B6DF-C3DDA41D2CCE}"/>
              </a:ext>
            </a:extLst>
          </p:cNvPr>
          <p:cNvSpPr>
            <a:spLocks noGrp="1"/>
          </p:cNvSpPr>
          <p:nvPr>
            <p:ph type="ctrTitle"/>
          </p:nvPr>
        </p:nvSpPr>
        <p:spPr>
          <a:xfrm>
            <a:off x="1097280" y="758952"/>
            <a:ext cx="10058400" cy="3892168"/>
          </a:xfrm>
        </p:spPr>
        <p:txBody>
          <a:bodyPr>
            <a:normAutofit/>
          </a:bodyPr>
          <a:lstStyle/>
          <a:p>
            <a:r>
              <a:rPr lang="en-US"/>
              <a:t>          Text Analytics</a:t>
            </a:r>
            <a:endParaRPr lang="en-US" dirty="0"/>
          </a:p>
        </p:txBody>
      </p:sp>
      <p:sp>
        <p:nvSpPr>
          <p:cNvPr id="12" name="Rectangle 11">
            <a:extLst>
              <a:ext uri="{FF2B5EF4-FFF2-40B4-BE49-F238E27FC236}">
                <a16:creationId xmlns:a16="http://schemas.microsoft.com/office/drawing/2014/main" xmlns="" id="{1F3985C0-E548-44D2-B30E-F3E42DADE13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xmlns="" id="{4260EDE0-989C-4E16-AF94-F652294D828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2795206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754ED77C-959C-4956-ACF3-16CF3454F757}"/>
              </a:ext>
            </a:extLst>
          </p:cNvPr>
          <p:cNvSpPr>
            <a:spLocks noGrp="1"/>
          </p:cNvSpPr>
          <p:nvPr>
            <p:ph type="title"/>
          </p:nvPr>
        </p:nvSpPr>
        <p:spPr>
          <a:xfrm>
            <a:off x="1097280" y="286603"/>
            <a:ext cx="10058400" cy="1450757"/>
          </a:xfrm>
        </p:spPr>
        <p:txBody>
          <a:bodyPr/>
          <a:lstStyle/>
          <a:p>
            <a:r>
              <a:rPr lang="en-US"/>
              <a:t>                     Text Analytics</a:t>
            </a:r>
            <a:endParaRPr lang="en-US" dirty="0"/>
          </a:p>
        </p:txBody>
      </p:sp>
      <p:sp>
        <p:nvSpPr>
          <p:cNvPr id="6" name="Content Placeholder 5">
            <a:extLst>
              <a:ext uri="{FF2B5EF4-FFF2-40B4-BE49-F238E27FC236}">
                <a16:creationId xmlns:a16="http://schemas.microsoft.com/office/drawing/2014/main" xmlns="" id="{860E09F3-4BE4-4C98-9963-FFCC539E46B7}"/>
              </a:ext>
            </a:extLst>
          </p:cNvPr>
          <p:cNvSpPr>
            <a:spLocks noGrp="1"/>
          </p:cNvSpPr>
          <p:nvPr>
            <p:ph idx="1"/>
          </p:nvPr>
        </p:nvSpPr>
        <p:spPr>
          <a:xfrm>
            <a:off x="1097280" y="1845734"/>
            <a:ext cx="10058400" cy="4023360"/>
          </a:xfrm>
        </p:spPr>
        <p:txBody>
          <a:bodyPr/>
          <a:lstStyle/>
          <a:p>
            <a:pPr>
              <a:buFont typeface="Wingdings" panose="05000000000000000000" pitchFamily="2" charset="2"/>
              <a:buChar char="Ø"/>
            </a:pPr>
            <a:r>
              <a:rPr lang="en-US"/>
              <a:t> It’s estimated that 80% of the Big Data available today is in the form of unstructured textual data – i.e. emails, posts on social media, online reviews, call center notes.</a:t>
            </a:r>
          </a:p>
          <a:p>
            <a:pPr>
              <a:buFont typeface="Wingdings" panose="05000000000000000000" pitchFamily="2" charset="2"/>
              <a:buChar char="Ø"/>
            </a:pPr>
            <a:r>
              <a:rPr lang="en-US"/>
              <a:t> Text analytics helps to unlock meaning, insights  and patterns in unstructured data. </a:t>
            </a:r>
          </a:p>
          <a:p>
            <a:pPr>
              <a:buFont typeface="Wingdings" panose="05000000000000000000" pitchFamily="2" charset="2"/>
              <a:buChar char="Ø"/>
            </a:pPr>
            <a:r>
              <a:rPr lang="en-US"/>
              <a:t> Structure is added to text documents by parsing out the occurrence of common words – the so called “bag-of-words”. Datasets can be created from the bag-of-words and machine learning techniques applied both supervised and unsupervised.</a:t>
            </a:r>
          </a:p>
          <a:p>
            <a:pPr>
              <a:buFont typeface="Wingdings" panose="05000000000000000000" pitchFamily="2" charset="2"/>
              <a:buChar char="Ø"/>
            </a:pPr>
            <a:r>
              <a:rPr lang="en-US"/>
              <a:t> Text sentiment analysis is a subset of text analytics that analyzes the tone of what people think about a company, product, etc. on social media or other public forums. It determines whether the post, review, etc. is positive, negative or neutral. </a:t>
            </a:r>
          </a:p>
          <a:p>
            <a:pPr>
              <a:buFont typeface="Wingdings" panose="05000000000000000000" pitchFamily="2" charset="2"/>
              <a:buChar char="Ø"/>
            </a:pPr>
            <a:endParaRPr lang="en-US"/>
          </a:p>
          <a:p>
            <a:pPr>
              <a:buFont typeface="Wingdings" panose="05000000000000000000" pitchFamily="2" charset="2"/>
              <a:buChar char="Ø"/>
            </a:pPr>
            <a:endParaRPr lang="en-US"/>
          </a:p>
          <a:p>
            <a:pPr>
              <a:buFont typeface="Wingdings" panose="05000000000000000000" pitchFamily="2" charset="2"/>
              <a:buChar char="Ø"/>
            </a:pPr>
            <a:endParaRPr lang="en-US"/>
          </a:p>
          <a:p>
            <a:pPr>
              <a:buFont typeface="Wingdings" panose="05000000000000000000" pitchFamily="2" charset="2"/>
              <a:buChar char="Ø"/>
            </a:pPr>
            <a:endParaRPr lang="en-US" dirty="0"/>
          </a:p>
        </p:txBody>
      </p:sp>
    </p:spTree>
    <p:extLst>
      <p:ext uri="{BB962C8B-B14F-4D97-AF65-F5344CB8AC3E}">
        <p14:creationId xmlns:p14="http://schemas.microsoft.com/office/powerpoint/2010/main" val="146603824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Case Study</a:t>
            </a:r>
          </a:p>
        </p:txBody>
      </p:sp>
      <p:sp>
        <p:nvSpPr>
          <p:cNvPr id="9" name="Content Placeholder 8"/>
          <p:cNvSpPr>
            <a:spLocks noGrp="1"/>
          </p:cNvSpPr>
          <p:nvPr>
            <p:ph sz="half" idx="1"/>
          </p:nvPr>
        </p:nvSpPr>
        <p:spPr>
          <a:xfrm>
            <a:off x="1097280" y="1793290"/>
            <a:ext cx="4992802" cy="4075804"/>
          </a:xfrm>
        </p:spPr>
        <p:txBody>
          <a:bodyPr>
            <a:normAutofit/>
          </a:bodyPr>
          <a:lstStyle/>
          <a:p>
            <a:pPr marL="0" indent="0">
              <a:buNone/>
            </a:pPr>
            <a:r>
              <a:rPr lang="en-US" sz="2800" u="sng" dirty="0"/>
              <a:t>Case Study</a:t>
            </a:r>
          </a:p>
          <a:p>
            <a:pPr marL="0" indent="0">
              <a:buNone/>
            </a:pPr>
            <a:r>
              <a:rPr lang="en-US" dirty="0"/>
              <a:t>Lawson Mowers</a:t>
            </a:r>
          </a:p>
        </p:txBody>
      </p:sp>
      <p:sp>
        <p:nvSpPr>
          <p:cNvPr id="10" name="Content Placeholder 9"/>
          <p:cNvSpPr>
            <a:spLocks noGrp="1"/>
          </p:cNvSpPr>
          <p:nvPr>
            <p:ph sz="half" idx="2"/>
          </p:nvPr>
        </p:nvSpPr>
        <p:spPr>
          <a:xfrm>
            <a:off x="6162878" y="1793290"/>
            <a:ext cx="4992802" cy="4199904"/>
          </a:xfrm>
        </p:spPr>
        <p:txBody>
          <a:bodyPr>
            <a:normAutofit/>
          </a:bodyPr>
          <a:lstStyle/>
          <a:p>
            <a:pPr marL="0" indent="0">
              <a:buNone/>
            </a:pPr>
            <a:r>
              <a:rPr lang="en-US" sz="2800" u="sng" dirty="0"/>
              <a:t>Purpose</a:t>
            </a:r>
          </a:p>
          <a:p>
            <a:pPr marL="0" indent="0">
              <a:buNone/>
            </a:pPr>
            <a:r>
              <a:rPr lang="en-US" dirty="0"/>
              <a:t>Sentiment analysis of new product</a:t>
            </a:r>
          </a:p>
          <a:p>
            <a:pPr marL="0" indent="0">
              <a:buNone/>
            </a:pPr>
            <a:endParaRPr lang="en-US" dirty="0"/>
          </a:p>
        </p:txBody>
      </p:sp>
    </p:spTree>
    <p:extLst>
      <p:ext uri="{BB962C8B-B14F-4D97-AF65-F5344CB8AC3E}">
        <p14:creationId xmlns:p14="http://schemas.microsoft.com/office/powerpoint/2010/main" val="393999667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xmlns="" id="{FBDCECDC-EEE3-4128-AA5E-82A8C08796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097280" y="758952"/>
            <a:ext cx="10058400" cy="3892168"/>
          </a:xfrm>
        </p:spPr>
        <p:txBody>
          <a:bodyPr>
            <a:normAutofit/>
          </a:bodyPr>
          <a:lstStyle/>
          <a:p>
            <a:r>
              <a:rPr lang="en-US"/>
              <a:t> </a:t>
            </a:r>
            <a:r>
              <a:rPr lang="en-US" err="1"/>
              <a:t>Benford’s</a:t>
            </a:r>
            <a:r>
              <a:rPr lang="en-US"/>
              <a:t> Law and Miscellaneous CAATS</a:t>
            </a:r>
          </a:p>
        </p:txBody>
      </p:sp>
      <p:sp>
        <p:nvSpPr>
          <p:cNvPr id="20" name="Rectangle 19">
            <a:extLst>
              <a:ext uri="{FF2B5EF4-FFF2-40B4-BE49-F238E27FC236}">
                <a16:creationId xmlns:a16="http://schemas.microsoft.com/office/drawing/2014/main" xmlns="" id="{1F3985C0-E548-44D2-B30E-F3E42DADE13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a:extLst>
              <a:ext uri="{FF2B5EF4-FFF2-40B4-BE49-F238E27FC236}">
                <a16:creationId xmlns:a16="http://schemas.microsoft.com/office/drawing/2014/main" xmlns="" id="{4260EDE0-989C-4E16-AF94-F652294D828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4077070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1B8D9E25-3492-4AED-9783-82CB6105FB83}"/>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rPr>
              <a:t>AU-C 240 Consideration of Fraud</a:t>
            </a:r>
          </a:p>
        </p:txBody>
      </p:sp>
      <p:sp>
        <p:nvSpPr>
          <p:cNvPr id="12" name="Rectangle 11">
            <a:extLst>
              <a:ext uri="{FF2B5EF4-FFF2-40B4-BE49-F238E27FC236}">
                <a16:creationId xmlns:a16="http://schemas.microsoft.com/office/drawing/2014/main" xmlns=""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xmlns="" id="{45CB5B45-1117-44E7-8ED7-3709BADDC558}"/>
              </a:ext>
            </a:extLst>
          </p:cNvPr>
          <p:cNvSpPr>
            <a:spLocks noGrp="1"/>
          </p:cNvSpPr>
          <p:nvPr>
            <p:ph idx="1"/>
          </p:nvPr>
        </p:nvSpPr>
        <p:spPr>
          <a:xfrm>
            <a:off x="4742016" y="605896"/>
            <a:ext cx="6413663" cy="5646208"/>
          </a:xfrm>
        </p:spPr>
        <p:txBody>
          <a:bodyPr anchor="ctr">
            <a:normAutofit/>
          </a:bodyPr>
          <a:lstStyle/>
          <a:p>
            <a:pPr marL="0" indent="0">
              <a:buNone/>
            </a:pPr>
            <a:r>
              <a:rPr lang="en-US"/>
              <a:t> The auditor is responsible for obtaining reasonable assurance that the financial statements as a whole are free from material misstatement whether caused by fraud or error.</a:t>
            </a:r>
          </a:p>
          <a:p>
            <a:pPr marL="0" indent="0">
              <a:buNone/>
            </a:pPr>
            <a:r>
              <a:rPr lang="en-US"/>
              <a:t>The auditor’s objectives regarding fraud:</a:t>
            </a:r>
          </a:p>
          <a:p>
            <a:pPr marL="457200" indent="-457200">
              <a:buClrTx/>
              <a:buFont typeface="+mj-lt"/>
              <a:buAutoNum type="arabicParenR"/>
            </a:pPr>
            <a:r>
              <a:rPr lang="en-US"/>
              <a:t>Identify and assess the risks of material misstatement of the financial statement due to fraud.</a:t>
            </a:r>
          </a:p>
          <a:p>
            <a:pPr marL="457200" indent="-457200">
              <a:buClrTx/>
              <a:buFont typeface="+mj-lt"/>
              <a:buAutoNum type="arabicParenR"/>
            </a:pPr>
            <a:r>
              <a:rPr lang="en-US"/>
              <a:t>Design and implement appropriate responses to the assessed risks of material misstatement due to fraud and obtain sufficient appropriate audit evidence. This may include employing computer-assisted audit techniques for more extensive testing. </a:t>
            </a:r>
          </a:p>
          <a:p>
            <a:pPr marL="457200" indent="-457200">
              <a:buClrTx/>
              <a:buFont typeface="+mj-lt"/>
              <a:buAutoNum type="arabicParenR"/>
            </a:pPr>
            <a:r>
              <a:rPr lang="en-US"/>
              <a:t>Appropriately respond to identified or suspected fraud.</a:t>
            </a:r>
          </a:p>
          <a:p>
            <a:pPr marL="457200" indent="-457200">
              <a:buClrTx/>
              <a:buFont typeface="+mj-lt"/>
              <a:buAutoNum type="arabicParenR"/>
            </a:pPr>
            <a:endParaRPr lang="en-US"/>
          </a:p>
          <a:p>
            <a:pPr marL="0" indent="0">
              <a:buClrTx/>
              <a:buNone/>
            </a:pPr>
            <a:endParaRPr lang="en-US"/>
          </a:p>
          <a:p>
            <a:pPr marL="0" indent="0">
              <a:buClrTx/>
              <a:buNone/>
            </a:pPr>
            <a:endParaRPr lang="en-US"/>
          </a:p>
          <a:p>
            <a:pPr marL="0" indent="0">
              <a:buNone/>
            </a:pPr>
            <a:endParaRPr lang="en-US" dirty="0"/>
          </a:p>
        </p:txBody>
      </p:sp>
    </p:spTree>
    <p:extLst>
      <p:ext uri="{BB962C8B-B14F-4D97-AF65-F5344CB8AC3E}">
        <p14:creationId xmlns:p14="http://schemas.microsoft.com/office/powerpoint/2010/main" val="169980865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E5A81-5077-44B8-86B9-385E149495A6}"/>
              </a:ext>
            </a:extLst>
          </p:cNvPr>
          <p:cNvSpPr>
            <a:spLocks noGrp="1"/>
          </p:cNvSpPr>
          <p:nvPr>
            <p:ph type="title"/>
          </p:nvPr>
        </p:nvSpPr>
        <p:spPr>
          <a:xfrm>
            <a:off x="1097280" y="286603"/>
            <a:ext cx="10058400" cy="1450757"/>
          </a:xfrm>
        </p:spPr>
        <p:txBody>
          <a:bodyPr>
            <a:normAutofit fontScale="90000"/>
          </a:bodyPr>
          <a:lstStyle/>
          <a:p>
            <a:r>
              <a:rPr lang="en-US"/>
              <a:t/>
            </a:r>
            <a:br>
              <a:rPr lang="en-US"/>
            </a:br>
            <a:r>
              <a:rPr lang="en-US"/>
              <a:t/>
            </a:r>
            <a:br>
              <a:rPr lang="en-US"/>
            </a:br>
            <a:r>
              <a:rPr lang="en-US"/>
              <a:t/>
            </a:r>
            <a:br>
              <a:rPr lang="en-US"/>
            </a:br>
            <a:r>
              <a:rPr lang="en-US"/>
              <a:t/>
            </a:r>
            <a:br>
              <a:rPr lang="en-US"/>
            </a:br>
            <a:r>
              <a:rPr lang="en-US"/>
              <a:t/>
            </a:r>
            <a:br>
              <a:rPr lang="en-US"/>
            </a:br>
            <a:r>
              <a:rPr lang="en-US"/>
              <a:t/>
            </a:r>
            <a:br>
              <a:rPr lang="en-US"/>
            </a:br>
            <a:r>
              <a:rPr lang="en-US"/>
              <a:t>Benford’s Law</a:t>
            </a:r>
            <a:endParaRPr lang="en-US" dirty="0"/>
          </a:p>
        </p:txBody>
      </p:sp>
      <p:sp>
        <p:nvSpPr>
          <p:cNvPr id="3" name="Content Placeholder 2">
            <a:extLst>
              <a:ext uri="{FF2B5EF4-FFF2-40B4-BE49-F238E27FC236}">
                <a16:creationId xmlns:a16="http://schemas.microsoft.com/office/drawing/2014/main" xmlns="" id="{A24B8B56-B2A2-4A26-AF67-BAEDA8D6F124}"/>
              </a:ext>
            </a:extLst>
          </p:cNvPr>
          <p:cNvSpPr>
            <a:spLocks noGrp="1"/>
          </p:cNvSpPr>
          <p:nvPr>
            <p:ph idx="1"/>
          </p:nvPr>
        </p:nvSpPr>
        <p:spPr>
          <a:xfrm>
            <a:off x="1042238" y="2006352"/>
            <a:ext cx="10058400" cy="3434327"/>
          </a:xfrm>
        </p:spPr>
        <p:txBody>
          <a:bodyPr>
            <a:normAutofit fontScale="92500" lnSpcReduction="20000"/>
          </a:bodyPr>
          <a:lstStyle/>
          <a:p>
            <a:pPr>
              <a:buFont typeface="Wingdings" panose="05000000000000000000" pitchFamily="2" charset="2"/>
              <a:buChar char="Ø"/>
            </a:pPr>
            <a:r>
              <a:rPr lang="en-US"/>
              <a:t> </a:t>
            </a:r>
            <a:r>
              <a:rPr lang="en-US" sz="2200"/>
              <a:t>Named after Frank Benford, a physicist at the GE Research Laboratories, who noticed that the beginning pages of his logarithm table books were more worn than those at the end.</a:t>
            </a:r>
          </a:p>
          <a:p>
            <a:pPr>
              <a:buFont typeface="Wingdings" panose="05000000000000000000" pitchFamily="2" charset="2"/>
              <a:buChar char="Ø"/>
            </a:pPr>
            <a:r>
              <a:rPr lang="en-US" sz="2200"/>
              <a:t> In 1938, he developed his mathematical theory of leading digits. Benford’s Law states that the number 1 will be the leading digit in a naturally occurring data set 30.1% of the time; the number 2 will be the leading digit 17.6% of the time; the numbers 3 through 9 will be the leading digit with decreasing frequency.</a:t>
            </a:r>
          </a:p>
          <a:p>
            <a:pPr>
              <a:buFont typeface="Wingdings" panose="05000000000000000000" pitchFamily="2" charset="2"/>
              <a:buChar char="Ø"/>
            </a:pPr>
            <a:r>
              <a:rPr lang="en-US" sz="2200"/>
              <a:t> Benford’s Law works well will may accounting data sets: accounts payable transactions, inventory prices and credit card transactions. It doesn’t work well for data sets with assigned numbers (i.e. social security numbers) or built-in maximum or minimum amounts (i.e. minimum wage rates).</a:t>
            </a:r>
          </a:p>
          <a:p>
            <a:pPr>
              <a:buFont typeface="Wingdings" panose="05000000000000000000" pitchFamily="2" charset="2"/>
              <a:buChar char="Ø"/>
            </a:pPr>
            <a:r>
              <a:rPr lang="en-US" sz="2200"/>
              <a:t> Benford’s Law is a valuable tool to help detect fraud. When fraudulent transactions are created, they often deviate from the Benford’s Law’s  predictions and can be investigated further.</a:t>
            </a:r>
          </a:p>
          <a:p>
            <a:pPr>
              <a:buFont typeface="Wingdings" panose="05000000000000000000" pitchFamily="2" charset="2"/>
              <a:buChar char="Ø"/>
            </a:pPr>
            <a:endParaRPr lang="en-US" sz="2200"/>
          </a:p>
          <a:p>
            <a:pPr>
              <a:buFont typeface="Wingdings" panose="05000000000000000000" pitchFamily="2" charset="2"/>
              <a:buChar char="Ø"/>
            </a:pPr>
            <a:endParaRPr lang="en-US"/>
          </a:p>
          <a:p>
            <a:pPr>
              <a:buFont typeface="Wingdings" panose="05000000000000000000" pitchFamily="2" charset="2"/>
              <a:buChar char="Ø"/>
            </a:pPr>
            <a:endParaRPr lang="en-US"/>
          </a:p>
          <a:p>
            <a:pPr>
              <a:buFont typeface="Wingdings" panose="05000000000000000000" pitchFamily="2" charset="2"/>
              <a:buChar char="Ø"/>
            </a:pPr>
            <a:endParaRPr lang="en-US" dirty="0"/>
          </a:p>
        </p:txBody>
      </p:sp>
    </p:spTree>
    <p:extLst>
      <p:ext uri="{BB962C8B-B14F-4D97-AF65-F5344CB8AC3E}">
        <p14:creationId xmlns:p14="http://schemas.microsoft.com/office/powerpoint/2010/main" val="36155423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8" name="Rectangle 9">
            <a:extLst>
              <a:ext uri="{FF2B5EF4-FFF2-40B4-BE49-F238E27FC236}">
                <a16:creationId xmlns:a16="http://schemas.microsoft.com/office/drawing/2014/main" xmlns=""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CA13E9C1-9836-4CFC-9047-029CB76B0AA4}"/>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rPr>
              <a:t>Miscellaneous CAATS (Computer-Aided Audit tools)</a:t>
            </a:r>
          </a:p>
        </p:txBody>
      </p:sp>
      <p:sp>
        <p:nvSpPr>
          <p:cNvPr id="19" name="Rectangle 11">
            <a:extLst>
              <a:ext uri="{FF2B5EF4-FFF2-40B4-BE49-F238E27FC236}">
                <a16:creationId xmlns:a16="http://schemas.microsoft.com/office/drawing/2014/main" xmlns=""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xmlns="" id="{D9F44A0E-0BB1-4FF0-9670-F001EAAFCB14}"/>
              </a:ext>
            </a:extLst>
          </p:cNvPr>
          <p:cNvSpPr>
            <a:spLocks noGrp="1"/>
          </p:cNvSpPr>
          <p:nvPr>
            <p:ph idx="1"/>
          </p:nvPr>
        </p:nvSpPr>
        <p:spPr>
          <a:xfrm>
            <a:off x="4742016" y="605896"/>
            <a:ext cx="6413663" cy="5646208"/>
          </a:xfrm>
        </p:spPr>
        <p:txBody>
          <a:bodyPr anchor="ctr">
            <a:normAutofit/>
          </a:bodyPr>
          <a:lstStyle/>
          <a:p>
            <a:pPr>
              <a:buFont typeface="Wingdings" panose="05000000000000000000" pitchFamily="2" charset="2"/>
              <a:buChar char="Ø"/>
            </a:pPr>
            <a:r>
              <a:rPr lang="en-US" sz="1900"/>
              <a:t> </a:t>
            </a:r>
            <a:r>
              <a:rPr lang="en-US" sz="1900" b="1"/>
              <a:t>Round Numbers – </a:t>
            </a:r>
            <a:r>
              <a:rPr lang="en-US" sz="1900"/>
              <a:t>the existence of round numbers may indicate fraud. Excels’s MOD function can be used to identify them.</a:t>
            </a:r>
          </a:p>
          <a:p>
            <a:pPr>
              <a:buFont typeface="Wingdings" panose="05000000000000000000" pitchFamily="2" charset="2"/>
              <a:buChar char="Ø"/>
            </a:pPr>
            <a:r>
              <a:rPr lang="en-US" sz="1900" b="1"/>
              <a:t> Duplicate Numbers – </a:t>
            </a:r>
            <a:r>
              <a:rPr lang="en-US" sz="1900"/>
              <a:t>the existence of duplicate transactions (i.e. invoice number) could indicate fraud. Excel’s Conditional Formatting can help to isolate them.</a:t>
            </a:r>
          </a:p>
          <a:p>
            <a:pPr>
              <a:buFont typeface="Wingdings" panose="05000000000000000000" pitchFamily="2" charset="2"/>
              <a:buChar char="Ø"/>
            </a:pPr>
            <a:r>
              <a:rPr lang="en-US" sz="1900" b="1"/>
              <a:t> Sequence Gap – </a:t>
            </a:r>
            <a:r>
              <a:rPr lang="en-US" sz="1900"/>
              <a:t>Missing numbers in a sequence (i.e. check numbers) could also possible indicate fraud or internal control weaknesses. An IF Formula in Excel can identify them.</a:t>
            </a:r>
          </a:p>
          <a:p>
            <a:pPr>
              <a:buFont typeface="Wingdings" panose="05000000000000000000" pitchFamily="2" charset="2"/>
              <a:buChar char="Ø"/>
            </a:pPr>
            <a:r>
              <a:rPr lang="en-US" sz="1900" b="1"/>
              <a:t>Fuzzy Matching – </a:t>
            </a:r>
            <a:r>
              <a:rPr lang="en-US" sz="1900"/>
              <a:t>is a method to link words and phrases that look or sound similar but are not spelled the same. Fraud is often perpetrated by making slight changes in spelling. In our case study, for example, we’ll compare employee names with vendor names to search for possible matches.</a:t>
            </a:r>
          </a:p>
          <a:p>
            <a:pPr>
              <a:buFont typeface="Wingdings" panose="05000000000000000000" pitchFamily="2" charset="2"/>
              <a:buChar char="Ø"/>
            </a:pPr>
            <a:r>
              <a:rPr lang="en-US" sz="1900" b="1"/>
              <a:t> Merging Tables/Two-Way Matching – </a:t>
            </a:r>
            <a:r>
              <a:rPr lang="en-US" sz="1900"/>
              <a:t>match sales transactions to cash receipts transactions by merging tables on a common column using Excel Power Query (In Excel 2016 now part of Get &amp; Transform).</a:t>
            </a:r>
            <a:endParaRPr lang="en-US" sz="1900" b="1"/>
          </a:p>
        </p:txBody>
      </p:sp>
    </p:spTree>
    <p:extLst>
      <p:ext uri="{BB962C8B-B14F-4D97-AF65-F5344CB8AC3E}">
        <p14:creationId xmlns:p14="http://schemas.microsoft.com/office/powerpoint/2010/main" val="68908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0E02F075-D722-420B-BE7C-243E11F58DA6}"/>
              </a:ext>
            </a:extLst>
          </p:cNvPr>
          <p:cNvSpPr/>
          <p:nvPr/>
        </p:nvSpPr>
        <p:spPr>
          <a:xfrm>
            <a:off x="2574524" y="228623"/>
            <a:ext cx="6329778" cy="6194068"/>
          </a:xfrm>
          <a:prstGeom prst="rect">
            <a:avLst/>
          </a:prstGeom>
        </p:spPr>
        <p:txBody>
          <a:bodyPr wrap="square">
            <a:spAutoFit/>
          </a:bodyPr>
          <a:lstStyle/>
          <a:p>
            <a:pPr>
              <a:lnSpc>
                <a:spcPct val="107000"/>
              </a:lnSpc>
              <a:spcAft>
                <a:spcPts val="800"/>
              </a:spcAft>
            </a:pPr>
            <a:r>
              <a:rPr lang="en-US" sz="2000" b="1" dirty="0">
                <a:latin typeface="Calibri" panose="020F0502020204030204" pitchFamily="34" charset="0"/>
                <a:ea typeface="Calibri" panose="020F0502020204030204" pitchFamily="34" charset="0"/>
                <a:cs typeface="Times New Roman" panose="02020603050405020304" pitchFamily="18" charset="0"/>
              </a:rPr>
              <a:t>Course Outline:</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000" b="1" u="sng" dirty="0">
                <a:latin typeface="Calibri" panose="020F0502020204030204" pitchFamily="34" charset="0"/>
                <a:ea typeface="Calibri" panose="020F0502020204030204" pitchFamily="34" charset="0"/>
                <a:cs typeface="Times New Roman" panose="02020603050405020304" pitchFamily="18" charset="0"/>
              </a:rPr>
              <a:t>Data Visualizations:</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Clr>
                <a:srgbClr val="00B0F0"/>
              </a:buClr>
              <a:buFont typeface="Wingdings" panose="05000000000000000000" pitchFamily="2" charset="2"/>
              <a:buChar char="Ø"/>
            </a:pPr>
            <a:r>
              <a:rPr lang="en-US" dirty="0">
                <a:latin typeface="Calibri" panose="020F0502020204030204" pitchFamily="34" charset="0"/>
                <a:ea typeface="Calibri" panose="020F0502020204030204" pitchFamily="34" charset="0"/>
                <a:cs typeface="Times New Roman" panose="02020603050405020304" pitchFamily="18" charset="0"/>
              </a:rPr>
              <a:t>Significant Accounts</a:t>
            </a:r>
          </a:p>
          <a:p>
            <a:pPr marL="342900" marR="0" lvl="0" indent="-342900">
              <a:lnSpc>
                <a:spcPct val="107000"/>
              </a:lnSpc>
              <a:spcBef>
                <a:spcPts val="0"/>
              </a:spcBef>
              <a:spcAft>
                <a:spcPts val="0"/>
              </a:spcAft>
              <a:buClr>
                <a:srgbClr val="00B0F0"/>
              </a:buClr>
              <a:buFont typeface="Wingdings" panose="05000000000000000000" pitchFamily="2" charset="2"/>
              <a:buChar char="Ø"/>
            </a:pPr>
            <a:r>
              <a:rPr lang="en-US" dirty="0">
                <a:latin typeface="Calibri" panose="020F0502020204030204" pitchFamily="34" charset="0"/>
                <a:ea typeface="Calibri" panose="020F0502020204030204" pitchFamily="34" charset="0"/>
                <a:cs typeface="Times New Roman" panose="02020603050405020304" pitchFamily="18" charset="0"/>
              </a:rPr>
              <a:t>Account Variance Analysis</a:t>
            </a:r>
          </a:p>
          <a:p>
            <a:pPr marL="342900" marR="0" lvl="0" indent="-342900">
              <a:lnSpc>
                <a:spcPct val="107000"/>
              </a:lnSpc>
              <a:spcBef>
                <a:spcPts val="0"/>
              </a:spcBef>
              <a:spcAft>
                <a:spcPts val="0"/>
              </a:spcAft>
              <a:buClr>
                <a:srgbClr val="00B0F0"/>
              </a:buClr>
              <a:buFont typeface="Wingdings" panose="05000000000000000000" pitchFamily="2" charset="2"/>
              <a:buChar char="Ø"/>
            </a:pPr>
            <a:r>
              <a:rPr lang="en-US" dirty="0">
                <a:latin typeface="Calibri" panose="020F0502020204030204" pitchFamily="34" charset="0"/>
                <a:ea typeface="Calibri" panose="020F0502020204030204" pitchFamily="34" charset="0"/>
                <a:cs typeface="Times New Roman" panose="02020603050405020304" pitchFamily="18" charset="0"/>
              </a:rPr>
              <a:t>Financial Ratios</a:t>
            </a:r>
          </a:p>
          <a:p>
            <a:pPr marL="342900" marR="0" lvl="0" indent="-342900">
              <a:lnSpc>
                <a:spcPct val="107000"/>
              </a:lnSpc>
              <a:spcBef>
                <a:spcPts val="0"/>
              </a:spcBef>
              <a:spcAft>
                <a:spcPts val="0"/>
              </a:spcAft>
              <a:buClr>
                <a:srgbClr val="00B0F0"/>
              </a:buClr>
              <a:buFont typeface="Wingdings" panose="05000000000000000000" pitchFamily="2" charset="2"/>
              <a:buChar char="Ø"/>
            </a:pPr>
            <a:r>
              <a:rPr lang="en-US" dirty="0">
                <a:latin typeface="Calibri" panose="020F0502020204030204" pitchFamily="34" charset="0"/>
                <a:ea typeface="Calibri" panose="020F0502020204030204" pitchFamily="34" charset="0"/>
                <a:cs typeface="Times New Roman" panose="02020603050405020304" pitchFamily="18" charset="0"/>
              </a:rPr>
              <a:t>Fraud Ratios</a:t>
            </a:r>
          </a:p>
          <a:p>
            <a:pPr marL="342900" marR="0" lvl="0" indent="-342900">
              <a:lnSpc>
                <a:spcPct val="107000"/>
              </a:lnSpc>
              <a:spcBef>
                <a:spcPts val="0"/>
              </a:spcBef>
              <a:spcAft>
                <a:spcPts val="0"/>
              </a:spcAft>
              <a:buClr>
                <a:srgbClr val="00B0F0"/>
              </a:buClr>
              <a:buFont typeface="Wingdings" panose="05000000000000000000" pitchFamily="2" charset="2"/>
              <a:buChar char="Ø"/>
            </a:pPr>
            <a:r>
              <a:rPr lang="en-US" dirty="0">
                <a:latin typeface="Calibri" panose="020F0502020204030204" pitchFamily="34" charset="0"/>
                <a:ea typeface="Calibri" panose="020F0502020204030204" pitchFamily="34" charset="0"/>
                <a:cs typeface="Times New Roman" panose="02020603050405020304" pitchFamily="18" charset="0"/>
              </a:rPr>
              <a:t>Inventory Ratios</a:t>
            </a:r>
          </a:p>
          <a:p>
            <a:pPr marL="342900" marR="0" lvl="0" indent="-342900">
              <a:lnSpc>
                <a:spcPct val="107000"/>
              </a:lnSpc>
              <a:spcBef>
                <a:spcPts val="0"/>
              </a:spcBef>
              <a:spcAft>
                <a:spcPts val="0"/>
              </a:spcAft>
              <a:buClr>
                <a:srgbClr val="00B0F0"/>
              </a:buClr>
              <a:buFont typeface="Wingdings" panose="05000000000000000000" pitchFamily="2" charset="2"/>
              <a:buChar char="Ø"/>
            </a:pPr>
            <a:r>
              <a:rPr lang="en-US" dirty="0">
                <a:latin typeface="Calibri" panose="020F0502020204030204" pitchFamily="34" charset="0"/>
                <a:ea typeface="Calibri" panose="020F0502020204030204" pitchFamily="34" charset="0"/>
                <a:cs typeface="Times New Roman" panose="02020603050405020304" pitchFamily="18" charset="0"/>
              </a:rPr>
              <a:t>General Ledger Risk Assessment</a:t>
            </a:r>
          </a:p>
          <a:p>
            <a:pPr marL="342900" marR="0" lvl="0" indent="-342900">
              <a:lnSpc>
                <a:spcPct val="107000"/>
              </a:lnSpc>
              <a:spcBef>
                <a:spcPts val="0"/>
              </a:spcBef>
              <a:spcAft>
                <a:spcPts val="800"/>
              </a:spcAft>
              <a:buClr>
                <a:srgbClr val="00B0F0"/>
              </a:buClr>
              <a:buFont typeface="Wingdings" panose="05000000000000000000" pitchFamily="2" charset="2"/>
              <a:buChar char="Ø"/>
            </a:pPr>
            <a:r>
              <a:rPr lang="en-US" dirty="0">
                <a:latin typeface="Calibri" panose="020F0502020204030204" pitchFamily="34" charset="0"/>
                <a:ea typeface="Calibri" panose="020F0502020204030204" pitchFamily="34" charset="0"/>
                <a:cs typeface="Times New Roman" panose="02020603050405020304" pitchFamily="18" charset="0"/>
              </a:rPr>
              <a:t>Sales Analysis</a:t>
            </a:r>
          </a:p>
          <a:p>
            <a:pPr>
              <a:lnSpc>
                <a:spcPct val="107000"/>
              </a:lnSpc>
              <a:spcAft>
                <a:spcPts val="800"/>
              </a:spcAft>
            </a:pPr>
            <a:r>
              <a:rPr lang="en-US" sz="2000" b="1" u="sng" dirty="0">
                <a:latin typeface="Calibri" panose="020F0502020204030204" pitchFamily="34" charset="0"/>
                <a:ea typeface="Calibri" panose="020F0502020204030204" pitchFamily="34" charset="0"/>
                <a:cs typeface="Times New Roman" panose="02020603050405020304" pitchFamily="18" charset="0"/>
              </a:rPr>
              <a:t>Descriptive Statistics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Clr>
                <a:srgbClr val="00B0F0"/>
              </a:buClr>
              <a:buFont typeface="Wingdings" panose="05000000000000000000" pitchFamily="2" charset="2"/>
              <a:buChar char="Ø"/>
            </a:pPr>
            <a:r>
              <a:rPr lang="en-US" dirty="0">
                <a:latin typeface="Calibri" panose="020F0502020204030204" pitchFamily="34" charset="0"/>
                <a:ea typeface="Calibri" panose="020F0502020204030204" pitchFamily="34" charset="0"/>
                <a:cs typeface="Times New Roman" panose="02020603050405020304" pitchFamily="18" charset="0"/>
              </a:rPr>
              <a:t>Descriptive Statistics in Excel</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000" b="1" u="sng" dirty="0">
                <a:latin typeface="Calibri" panose="020F0502020204030204" pitchFamily="34" charset="0"/>
                <a:ea typeface="Calibri" panose="020F0502020204030204" pitchFamily="34" charset="0"/>
                <a:cs typeface="Times New Roman" panose="02020603050405020304" pitchFamily="18" charset="0"/>
              </a:rPr>
              <a:t>Machine Learning and Predictive Analytics:</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000" b="1" dirty="0">
                <a:latin typeface="Calibri" panose="020F0502020204030204" pitchFamily="34" charset="0"/>
                <a:ea typeface="Calibri" panose="020F0502020204030204" pitchFamily="34" charset="0"/>
                <a:cs typeface="Times New Roman" panose="02020603050405020304" pitchFamily="18" charset="0"/>
              </a:rPr>
              <a:t>Excel:</a:t>
            </a:r>
            <a:r>
              <a:rPr lang="en-US" b="1" dirty="0">
                <a:latin typeface="Calibri" panose="020F0502020204030204" pitchFamily="34" charset="0"/>
                <a:ea typeface="Calibri" panose="020F0502020204030204" pitchFamily="34" charset="0"/>
                <a:cs typeface="Times New Roman" panose="02020603050405020304" pitchFamily="18" charset="0"/>
              </a:rPr>
              <a:t/>
            </a:r>
            <a:br>
              <a:rPr lang="en-US" b="1" dirty="0">
                <a:latin typeface="Calibri" panose="020F0502020204030204" pitchFamily="34" charset="0"/>
                <a:ea typeface="Calibri" panose="020F0502020204030204" pitchFamily="34" charset="0"/>
                <a:cs typeface="Times New Roman" panose="02020603050405020304" pitchFamily="18" charset="0"/>
              </a:rPr>
            </a:br>
            <a:r>
              <a:rPr lang="en-US" b="1" dirty="0">
                <a:latin typeface="Calibri" panose="020F0502020204030204" pitchFamily="34" charset="0"/>
                <a:ea typeface="Calibri" panose="020F0502020204030204" pitchFamily="34" charset="0"/>
                <a:cs typeface="Times New Roman" panose="02020603050405020304" pitchFamily="18" charset="0"/>
              </a:rPr>
              <a:t>Linear Regression/Time Series: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Clr>
                <a:srgbClr val="00B0F0"/>
              </a:buClr>
              <a:buFont typeface="Wingdings" panose="05000000000000000000" pitchFamily="2" charset="2"/>
              <a:buChar char="Ø"/>
            </a:pPr>
            <a:r>
              <a:rPr lang="en-US" dirty="0">
                <a:latin typeface="Calibri" panose="020F0502020204030204" pitchFamily="34" charset="0"/>
                <a:ea typeface="Calibri" panose="020F0502020204030204" pitchFamily="34" charset="0"/>
                <a:cs typeface="Times New Roman" panose="02020603050405020304" pitchFamily="18" charset="0"/>
              </a:rPr>
              <a:t>Simple Linear Regression – AutoFill</a:t>
            </a:r>
          </a:p>
          <a:p>
            <a:pPr marL="342900" marR="0" lvl="0" indent="-342900">
              <a:lnSpc>
                <a:spcPct val="107000"/>
              </a:lnSpc>
              <a:spcBef>
                <a:spcPts val="0"/>
              </a:spcBef>
              <a:spcAft>
                <a:spcPts val="0"/>
              </a:spcAft>
              <a:buClr>
                <a:srgbClr val="00B0F0"/>
              </a:buClr>
              <a:buFont typeface="Wingdings" panose="05000000000000000000" pitchFamily="2" charset="2"/>
              <a:buChar char="Ø"/>
            </a:pPr>
            <a:r>
              <a:rPr lang="en-US" dirty="0">
                <a:latin typeface="Calibri" panose="020F0502020204030204" pitchFamily="34" charset="0"/>
                <a:ea typeface="Calibri" panose="020F0502020204030204" pitchFamily="34" charset="0"/>
                <a:cs typeface="Times New Roman" panose="02020603050405020304" pitchFamily="18" charset="0"/>
              </a:rPr>
              <a:t>Linear Regression – Advertising Spend</a:t>
            </a:r>
          </a:p>
          <a:p>
            <a:pPr marL="342900" marR="0" lvl="0" indent="-342900">
              <a:lnSpc>
                <a:spcPct val="107000"/>
              </a:lnSpc>
              <a:spcBef>
                <a:spcPts val="0"/>
              </a:spcBef>
              <a:spcAft>
                <a:spcPts val="0"/>
              </a:spcAft>
              <a:buClr>
                <a:srgbClr val="00B0F0"/>
              </a:buClr>
              <a:buFont typeface="Wingdings" panose="05000000000000000000" pitchFamily="2" charset="2"/>
              <a:buChar char="Ø"/>
            </a:pPr>
            <a:r>
              <a:rPr lang="en-US" dirty="0">
                <a:latin typeface="Calibri" panose="020F0502020204030204" pitchFamily="34" charset="0"/>
                <a:ea typeface="Calibri" panose="020F0502020204030204" pitchFamily="34" charset="0"/>
                <a:cs typeface="Times New Roman" panose="02020603050405020304" pitchFamily="18" charset="0"/>
              </a:rPr>
              <a:t>Multiple Linear Regression – Health Club Sales</a:t>
            </a:r>
          </a:p>
          <a:p>
            <a:pPr marL="342900" marR="0" lvl="0" indent="-342900">
              <a:lnSpc>
                <a:spcPct val="107000"/>
              </a:lnSpc>
              <a:spcBef>
                <a:spcPts val="0"/>
              </a:spcBef>
              <a:spcAft>
                <a:spcPts val="0"/>
              </a:spcAft>
              <a:buClr>
                <a:srgbClr val="00B0F0"/>
              </a:buClr>
              <a:buFont typeface="Wingdings" panose="05000000000000000000" pitchFamily="2" charset="2"/>
              <a:buChar char="Ø"/>
            </a:pPr>
            <a:r>
              <a:rPr lang="en-US" dirty="0">
                <a:latin typeface="Calibri" panose="020F0502020204030204" pitchFamily="34" charset="0"/>
                <a:ea typeface="Calibri" panose="020F0502020204030204" pitchFamily="34" charset="0"/>
                <a:cs typeface="Times New Roman" panose="02020603050405020304" pitchFamily="18" charset="0"/>
              </a:rPr>
              <a:t>Time Series – Sales Forecast</a:t>
            </a:r>
          </a:p>
        </p:txBody>
      </p:sp>
    </p:spTree>
    <p:extLst>
      <p:ext uri="{BB962C8B-B14F-4D97-AF65-F5344CB8AC3E}">
        <p14:creationId xmlns:p14="http://schemas.microsoft.com/office/powerpoint/2010/main" val="1407735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C59040FB-BC68-4EDF-B262-0DC46521632C}"/>
              </a:ext>
            </a:extLst>
          </p:cNvPr>
          <p:cNvSpPr/>
          <p:nvPr/>
        </p:nvSpPr>
        <p:spPr>
          <a:xfrm>
            <a:off x="2743200" y="532660"/>
            <a:ext cx="6400800" cy="5926944"/>
          </a:xfrm>
          <a:prstGeom prst="rect">
            <a:avLst/>
          </a:prstGeom>
        </p:spPr>
        <p:txBody>
          <a:bodyPr wrap="square">
            <a:spAutoFit/>
          </a:bodyPr>
          <a:lstStyle/>
          <a:p>
            <a:pPr>
              <a:lnSpc>
                <a:spcPct val="107000"/>
              </a:lnSpc>
              <a:spcAft>
                <a:spcPts val="800"/>
              </a:spcAft>
            </a:pPr>
            <a:r>
              <a:rPr lang="en-US" sz="2000" b="1" dirty="0">
                <a:latin typeface="Calibri" panose="020F0502020204030204" pitchFamily="34" charset="0"/>
                <a:ea typeface="Calibri" panose="020F0502020204030204" pitchFamily="34" charset="0"/>
                <a:cs typeface="Times New Roman" panose="02020603050405020304" pitchFamily="18" charset="0"/>
              </a:rPr>
              <a:t>Course Outline – Continued</a:t>
            </a:r>
          </a:p>
          <a:p>
            <a:pPr>
              <a:lnSpc>
                <a:spcPct val="107000"/>
              </a:lnSpc>
              <a:spcAft>
                <a:spcPts val="800"/>
              </a:spcAft>
            </a:pPr>
            <a:r>
              <a:rPr lang="en-US" sz="2000" b="1" dirty="0">
                <a:latin typeface="Calibri" panose="020F0502020204030204" pitchFamily="34" charset="0"/>
                <a:ea typeface="Calibri" panose="020F0502020204030204" pitchFamily="34" charset="0"/>
                <a:cs typeface="Times New Roman" panose="02020603050405020304" pitchFamily="18" charset="0"/>
              </a:rPr>
              <a:t>Microsoft Azure Machine Learning Studio/ Excel:</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Clr>
                <a:srgbClr val="00B0F0"/>
              </a:buClr>
              <a:buFont typeface="Wingdings" panose="05000000000000000000" pitchFamily="2" charset="2"/>
              <a:buChar char="Ø"/>
            </a:pPr>
            <a:r>
              <a:rPr lang="en-US" dirty="0">
                <a:latin typeface="Calibri" panose="020F0502020204030204" pitchFamily="34" charset="0"/>
                <a:ea typeface="Calibri" panose="020F0502020204030204" pitchFamily="34" charset="0"/>
                <a:cs typeface="Times New Roman" panose="02020603050405020304" pitchFamily="18" charset="0"/>
              </a:rPr>
              <a:t>Logistic Regression – Insurance Fraud (Azure)</a:t>
            </a:r>
          </a:p>
          <a:p>
            <a:pPr marL="342900" marR="0" lvl="0" indent="-342900">
              <a:lnSpc>
                <a:spcPct val="107000"/>
              </a:lnSpc>
              <a:spcBef>
                <a:spcPts val="0"/>
              </a:spcBef>
              <a:spcAft>
                <a:spcPts val="0"/>
              </a:spcAft>
              <a:buClr>
                <a:srgbClr val="00B0F0"/>
              </a:buClr>
              <a:buFont typeface="Wingdings" panose="05000000000000000000" pitchFamily="2" charset="2"/>
              <a:buChar char="Ø"/>
            </a:pPr>
            <a:r>
              <a:rPr lang="en-US" dirty="0">
                <a:latin typeface="Calibri" panose="020F0502020204030204" pitchFamily="34" charset="0"/>
                <a:ea typeface="Calibri" panose="020F0502020204030204" pitchFamily="34" charset="0"/>
                <a:cs typeface="Times New Roman" panose="02020603050405020304" pitchFamily="18" charset="0"/>
              </a:rPr>
              <a:t>Decision Tree Algorithm – Journal Entry Testing (Azure)</a:t>
            </a:r>
          </a:p>
          <a:p>
            <a:pPr marL="342900" marR="0" lvl="0" indent="-342900">
              <a:lnSpc>
                <a:spcPct val="107000"/>
              </a:lnSpc>
              <a:spcBef>
                <a:spcPts val="0"/>
              </a:spcBef>
              <a:spcAft>
                <a:spcPts val="0"/>
              </a:spcAft>
              <a:buClr>
                <a:srgbClr val="00B0F0"/>
              </a:buClr>
              <a:buFont typeface="Wingdings" panose="05000000000000000000" pitchFamily="2" charset="2"/>
              <a:buChar char="Ø"/>
            </a:pPr>
            <a:r>
              <a:rPr lang="en-US" dirty="0">
                <a:latin typeface="Calibri" panose="020F0502020204030204" pitchFamily="34" charset="0"/>
                <a:ea typeface="Calibri" panose="020F0502020204030204" pitchFamily="34" charset="0"/>
                <a:cs typeface="Times New Roman" panose="02020603050405020304" pitchFamily="18" charset="0"/>
              </a:rPr>
              <a:t>Anomaly/Outlier Detection: </a:t>
            </a:r>
          </a:p>
          <a:p>
            <a:pPr marL="800100" lvl="1" indent="-342900">
              <a:lnSpc>
                <a:spcPct val="107000"/>
              </a:lnSpc>
              <a:buFont typeface="Wingdings" panose="05000000000000000000" pitchFamily="2"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K-Means Clustering )Azure)</a:t>
            </a:r>
          </a:p>
          <a:p>
            <a:pPr marL="800100" lvl="1" indent="-342900">
              <a:lnSpc>
                <a:spcPct val="107000"/>
              </a:lnSpc>
              <a:buFont typeface="Wingdings" panose="05000000000000000000" pitchFamily="2"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Z-Score (Excel)</a:t>
            </a:r>
          </a:p>
          <a:p>
            <a:pPr marL="800100" lvl="1" indent="-342900">
              <a:lnSpc>
                <a:spcPct val="107000"/>
              </a:lnSpc>
              <a:buFont typeface="Wingdings" panose="05000000000000000000" pitchFamily="2"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Correlation/Scatter Plot (Excel) </a:t>
            </a:r>
          </a:p>
          <a:p>
            <a:pPr marL="285750" marR="0" lvl="0" indent="-285750">
              <a:lnSpc>
                <a:spcPct val="107000"/>
              </a:lnSpc>
              <a:spcBef>
                <a:spcPts val="0"/>
              </a:spcBef>
              <a:spcAft>
                <a:spcPts val="800"/>
              </a:spcAft>
              <a:buClr>
                <a:srgbClr val="00B0F0"/>
              </a:buClr>
              <a:buFont typeface="Wingdings" panose="05000000000000000000" pitchFamily="2" charset="2"/>
              <a:buChar char="Ø"/>
            </a:pPr>
            <a:r>
              <a:rPr lang="en-US" dirty="0">
                <a:latin typeface="Calibri" panose="020F0502020204030204" pitchFamily="34" charset="0"/>
                <a:ea typeface="Calibri" panose="020F0502020204030204" pitchFamily="34" charset="0"/>
                <a:cs typeface="Times New Roman" panose="02020603050405020304" pitchFamily="18" charset="0"/>
              </a:rPr>
              <a:t>Text Analytics - Sentiment Analysis – Tweets (Azure)</a:t>
            </a:r>
          </a:p>
          <a:p>
            <a:pPr>
              <a:lnSpc>
                <a:spcPct val="107000"/>
              </a:lnSpc>
              <a:spcAft>
                <a:spcPts val="800"/>
              </a:spcAft>
            </a:pPr>
            <a:r>
              <a:rPr lang="en-US" sz="2000" b="1" u="sng" dirty="0" err="1">
                <a:latin typeface="Calibri" panose="020F0502020204030204" pitchFamily="34" charset="0"/>
                <a:ea typeface="Calibri" panose="020F0502020204030204" pitchFamily="34" charset="0"/>
                <a:cs typeface="Times New Roman" panose="02020603050405020304" pitchFamily="18" charset="0"/>
              </a:rPr>
              <a:t>Benford’s</a:t>
            </a:r>
            <a:r>
              <a:rPr lang="en-US" sz="2000" b="1" u="sng" dirty="0">
                <a:latin typeface="Calibri" panose="020F0502020204030204" pitchFamily="34" charset="0"/>
                <a:ea typeface="Calibri" panose="020F0502020204030204" pitchFamily="34" charset="0"/>
                <a:cs typeface="Times New Roman" panose="02020603050405020304" pitchFamily="18" charset="0"/>
              </a:rPr>
              <a:t> Law and Miscellaneous CAATS: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Clr>
                <a:srgbClr val="00B0F0"/>
              </a:buClr>
              <a:buFont typeface="Wingdings" panose="05000000000000000000" pitchFamily="2" charset="2"/>
              <a:buChar char="Ø"/>
            </a:pPr>
            <a:r>
              <a:rPr lang="en-US" sz="2000" dirty="0" err="1">
                <a:latin typeface="Calibri" panose="020F0502020204030204" pitchFamily="34" charset="0"/>
                <a:ea typeface="Calibri" panose="020F0502020204030204" pitchFamily="34" charset="0"/>
                <a:cs typeface="Times New Roman" panose="02020603050405020304" pitchFamily="18" charset="0"/>
              </a:rPr>
              <a:t>Benford’s</a:t>
            </a:r>
            <a:r>
              <a:rPr lang="en-US" sz="2000" dirty="0">
                <a:latin typeface="Calibri" panose="020F0502020204030204" pitchFamily="34" charset="0"/>
                <a:ea typeface="Calibri" panose="020F0502020204030204" pitchFamily="34" charset="0"/>
                <a:cs typeface="Times New Roman" panose="02020603050405020304" pitchFamily="18" charset="0"/>
              </a:rPr>
              <a:t> Law</a:t>
            </a:r>
          </a:p>
          <a:p>
            <a:pPr marL="342900" marR="0" lvl="0" indent="-342900">
              <a:lnSpc>
                <a:spcPct val="107000"/>
              </a:lnSpc>
              <a:spcBef>
                <a:spcPts val="0"/>
              </a:spcBef>
              <a:spcAft>
                <a:spcPts val="0"/>
              </a:spcAft>
              <a:buClr>
                <a:srgbClr val="00B0F0"/>
              </a:buClr>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Times New Roman" panose="02020603050405020304" pitchFamily="18" charset="0"/>
              </a:rPr>
              <a:t>Round Numbers</a:t>
            </a:r>
          </a:p>
          <a:p>
            <a:pPr marL="342900" marR="0" lvl="0" indent="-342900">
              <a:lnSpc>
                <a:spcPct val="107000"/>
              </a:lnSpc>
              <a:spcBef>
                <a:spcPts val="0"/>
              </a:spcBef>
              <a:spcAft>
                <a:spcPts val="0"/>
              </a:spcAft>
              <a:buClr>
                <a:srgbClr val="00B0F0"/>
              </a:buClr>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Times New Roman" panose="02020603050405020304" pitchFamily="18" charset="0"/>
              </a:rPr>
              <a:t>Duplicate Numbers</a:t>
            </a:r>
          </a:p>
          <a:p>
            <a:pPr marL="342900" marR="0" lvl="0" indent="-342900">
              <a:lnSpc>
                <a:spcPct val="107000"/>
              </a:lnSpc>
              <a:spcBef>
                <a:spcPts val="0"/>
              </a:spcBef>
              <a:spcAft>
                <a:spcPts val="0"/>
              </a:spcAft>
              <a:buClr>
                <a:srgbClr val="00B0F0"/>
              </a:buClr>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Times New Roman" panose="02020603050405020304" pitchFamily="18" charset="0"/>
              </a:rPr>
              <a:t>Sequence Gap</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Clr>
                <a:srgbClr val="00B0F0"/>
              </a:buClr>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Times New Roman" panose="02020603050405020304" pitchFamily="18" charset="0"/>
              </a:rPr>
              <a:t>Fuzzy Matching</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Clr>
                <a:srgbClr val="00B0F0"/>
              </a:buClr>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Times New Roman" panose="02020603050405020304" pitchFamily="18" charset="0"/>
              </a:rPr>
              <a:t>Merging Tables/Two-Way Matching</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474143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xmlns="" id="{FBDCECDC-EEE3-4128-AA5E-82A8C08796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097280" y="758952"/>
            <a:ext cx="10058400" cy="3892168"/>
          </a:xfrm>
        </p:spPr>
        <p:txBody>
          <a:bodyPr>
            <a:normAutofit/>
          </a:bodyPr>
          <a:lstStyle/>
          <a:p>
            <a:r>
              <a:rPr lang="en-US" dirty="0"/>
              <a:t>      Data Visualization</a:t>
            </a:r>
          </a:p>
        </p:txBody>
      </p:sp>
      <p:sp>
        <p:nvSpPr>
          <p:cNvPr id="49" name="Rectangle 48">
            <a:extLst>
              <a:ext uri="{FF2B5EF4-FFF2-40B4-BE49-F238E27FC236}">
                <a16:creationId xmlns:a16="http://schemas.microsoft.com/office/drawing/2014/main" xmlns="" id="{1F3985C0-E548-44D2-B30E-F3E42DADE13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 name="Rectangle 50">
            <a:extLst>
              <a:ext uri="{FF2B5EF4-FFF2-40B4-BE49-F238E27FC236}">
                <a16:creationId xmlns:a16="http://schemas.microsoft.com/office/drawing/2014/main" xmlns="" id="{4260EDE0-989C-4E16-AF94-F652294D828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38150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9">
            <a:extLst>
              <a:ext uri="{FF2B5EF4-FFF2-40B4-BE49-F238E27FC236}">
                <a16:creationId xmlns:a16="http://schemas.microsoft.com/office/drawing/2014/main" xmlns="" id="{EE1530B0-6F96-46C0-8B3E-3215CB756B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6" name="Rectangle 11">
            <a:extLst>
              <a:ext uri="{FF2B5EF4-FFF2-40B4-BE49-F238E27FC236}">
                <a16:creationId xmlns:a16="http://schemas.microsoft.com/office/drawing/2014/main" xmlns="" id="{754910CF-1B56-45D3-960A-E89F7B3B913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B1E285E5-0571-4429-801F-2FA11C6E2157}"/>
              </a:ext>
            </a:extLst>
          </p:cNvPr>
          <p:cNvSpPr>
            <a:spLocks noGrp="1"/>
          </p:cNvSpPr>
          <p:nvPr>
            <p:ph type="title"/>
          </p:nvPr>
        </p:nvSpPr>
        <p:spPr>
          <a:xfrm>
            <a:off x="492370" y="516835"/>
            <a:ext cx="3084844" cy="5772840"/>
          </a:xfrm>
        </p:spPr>
        <p:txBody>
          <a:bodyPr anchor="ctr">
            <a:normAutofit/>
          </a:bodyPr>
          <a:lstStyle/>
          <a:p>
            <a:r>
              <a:rPr lang="en-US" sz="3600">
                <a:solidFill>
                  <a:srgbClr val="FFFFFF"/>
                </a:solidFill>
              </a:rPr>
              <a:t>Data Visualization</a:t>
            </a:r>
          </a:p>
        </p:txBody>
      </p:sp>
      <p:sp>
        <p:nvSpPr>
          <p:cNvPr id="14" name="Rectangle 13">
            <a:extLst>
              <a:ext uri="{FF2B5EF4-FFF2-40B4-BE49-F238E27FC236}">
                <a16:creationId xmlns:a16="http://schemas.microsoft.com/office/drawing/2014/main" xmlns="" id="{6669F804-A677-4B75-95F4-A5E4426FB7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xmlns="" id="{FF62319B-5E41-4A10-9BE1-469D9F5D3221}"/>
              </a:ext>
            </a:extLst>
          </p:cNvPr>
          <p:cNvGraphicFramePr>
            <a:graphicFrameLocks noGrp="1"/>
          </p:cNvGraphicFramePr>
          <p:nvPr>
            <p:ph idx="1"/>
            <p:extLst>
              <p:ext uri="{D42A27DB-BD31-4B8C-83A1-F6EECF244321}">
                <p14:modId xmlns:p14="http://schemas.microsoft.com/office/powerpoint/2010/main" val="656300697"/>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14943944"/>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TotalTime>
  <Words>3682</Words>
  <Application>Microsoft Office PowerPoint</Application>
  <PresentationFormat>Widescreen</PresentationFormat>
  <Paragraphs>338</Paragraphs>
  <Slides>58</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58</vt:i4>
      </vt:variant>
    </vt:vector>
  </HeadingPairs>
  <TitlesOfParts>
    <vt:vector size="64" baseType="lpstr">
      <vt:lpstr>Calibri</vt:lpstr>
      <vt:lpstr>Calibri Light</vt:lpstr>
      <vt:lpstr>Corbel</vt:lpstr>
      <vt:lpstr>Times New Roman</vt:lpstr>
      <vt:lpstr>Wingdings</vt:lpstr>
      <vt:lpstr>Retrospect</vt:lpstr>
      <vt:lpstr>  Machine Learning and Data Analytics for Auditing with Microsoft Excel and  Microsoft Azure Machine Learning Studio</vt:lpstr>
      <vt:lpstr>PowerPoint Presentation</vt:lpstr>
      <vt:lpstr>          Introduction</vt:lpstr>
      <vt:lpstr>AICPA Definition:</vt:lpstr>
      <vt:lpstr>Uses of Audit Data Analytics</vt:lpstr>
      <vt:lpstr>PowerPoint Presentation</vt:lpstr>
      <vt:lpstr>PowerPoint Presentation</vt:lpstr>
      <vt:lpstr>      Data Visualization</vt:lpstr>
      <vt:lpstr>Data Visualization</vt:lpstr>
      <vt:lpstr>Data Visualization Case Studies</vt:lpstr>
      <vt:lpstr>    Descriptive Statistics</vt:lpstr>
      <vt:lpstr>Descriptive Statistics</vt:lpstr>
      <vt:lpstr>Descriptive Statistics in Excel</vt:lpstr>
      <vt:lpstr>Descriptive Statistics in Excel</vt:lpstr>
      <vt:lpstr>Case Study</vt:lpstr>
      <vt:lpstr>Machine Learning Introduction &amp; Linear Regression</vt:lpstr>
      <vt:lpstr>Definitions</vt:lpstr>
      <vt:lpstr>Machine Learning Steps</vt:lpstr>
      <vt:lpstr>PowerPoint Presentation</vt:lpstr>
      <vt:lpstr>PowerPoint Presentation</vt:lpstr>
      <vt:lpstr>Sales vs Advertising Spend</vt:lpstr>
      <vt:lpstr>Interpret Regression Analysis Results</vt:lpstr>
      <vt:lpstr>Time Series Regression</vt:lpstr>
      <vt:lpstr>Case Studies</vt:lpstr>
      <vt:lpstr>Machine Learning – Logistic Regression</vt:lpstr>
      <vt:lpstr>Logistic Regression</vt:lpstr>
      <vt:lpstr>Classification Models</vt:lpstr>
      <vt:lpstr>Logistic Regression Equation</vt:lpstr>
      <vt:lpstr>Classification Models</vt:lpstr>
      <vt:lpstr>Classification Model Evaluation</vt:lpstr>
      <vt:lpstr>Confusion Matrix</vt:lpstr>
      <vt:lpstr>Classification Model Evaluation</vt:lpstr>
      <vt:lpstr>Case Study</vt:lpstr>
      <vt:lpstr>Machine Learning - Decision Trees</vt:lpstr>
      <vt:lpstr>Decision Trees</vt:lpstr>
      <vt:lpstr>PowerPoint Presentation</vt:lpstr>
      <vt:lpstr>Decision Trees - continued</vt:lpstr>
      <vt:lpstr>Case Study</vt:lpstr>
      <vt:lpstr>    Journal Entry Testing</vt:lpstr>
      <vt:lpstr>Journal Entry Testing</vt:lpstr>
      <vt:lpstr>AICPA Practice Alert 2003-02</vt:lpstr>
      <vt:lpstr>Machine Learning -Anomaly/Outlier Detection</vt:lpstr>
      <vt:lpstr>Anomaly/Outlier Detection</vt:lpstr>
      <vt:lpstr>Unsupervised Learning: K-Means Clustering</vt:lpstr>
      <vt:lpstr>K-Means Clustering</vt:lpstr>
      <vt:lpstr>PowerPoint Presentation</vt:lpstr>
      <vt:lpstr>Case Study</vt:lpstr>
      <vt:lpstr>Z-Score</vt:lpstr>
      <vt:lpstr>Correlation</vt:lpstr>
      <vt:lpstr>         Correlation is not Causation!</vt:lpstr>
      <vt:lpstr>Case Study</vt:lpstr>
      <vt:lpstr>          Text Analytics</vt:lpstr>
      <vt:lpstr>                     Text Analytics</vt:lpstr>
      <vt:lpstr>Case Study</vt:lpstr>
      <vt:lpstr> Benford’s Law and Miscellaneous CAATS</vt:lpstr>
      <vt:lpstr>AU-C 240 Consideration of Fraud</vt:lpstr>
      <vt:lpstr>      Benford’s Law</vt:lpstr>
      <vt:lpstr>Miscellaneous CAATS (Computer-Aided Audit tools)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Machine Learning and Data Analytics for Auditing with Microsoft Excel and  Microsoft Azure Machine Learning Studio</dc:title>
  <dc:creator>John Phillips</dc:creator>
  <cp:lastModifiedBy>John Phillips</cp:lastModifiedBy>
  <cp:revision>11</cp:revision>
  <dcterms:created xsi:type="dcterms:W3CDTF">2019-06-18T01:30:44Z</dcterms:created>
  <dcterms:modified xsi:type="dcterms:W3CDTF">2019-08-26T13:07:50Z</dcterms:modified>
</cp:coreProperties>
</file>