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9" r:id="rId2"/>
    <p:sldId id="258" r:id="rId3"/>
    <p:sldId id="257" r:id="rId4"/>
    <p:sldId id="320" r:id="rId5"/>
    <p:sldId id="261" r:id="rId6"/>
    <p:sldId id="265" r:id="rId7"/>
    <p:sldId id="326" r:id="rId8"/>
    <p:sldId id="327" r:id="rId9"/>
    <p:sldId id="322" r:id="rId10"/>
    <p:sldId id="323" r:id="rId11"/>
    <p:sldId id="324" r:id="rId12"/>
    <p:sldId id="325" r:id="rId13"/>
    <p:sldId id="321" r:id="rId14"/>
    <p:sldId id="312" r:id="rId15"/>
    <p:sldId id="313" r:id="rId16"/>
    <p:sldId id="314" r:id="rId17"/>
    <p:sldId id="266" r:id="rId18"/>
    <p:sldId id="267" r:id="rId19"/>
    <p:sldId id="268" r:id="rId20"/>
    <p:sldId id="270" r:id="rId21"/>
    <p:sldId id="271" r:id="rId22"/>
    <p:sldId id="272" r:id="rId23"/>
    <p:sldId id="273" r:id="rId24"/>
    <p:sldId id="317" r:id="rId25"/>
    <p:sldId id="318" r:id="rId26"/>
    <p:sldId id="274" r:id="rId27"/>
    <p:sldId id="293" r:id="rId28"/>
    <p:sldId id="294" r:id="rId29"/>
    <p:sldId id="295" r:id="rId30"/>
    <p:sldId id="328" r:id="rId31"/>
    <p:sldId id="319" r:id="rId32"/>
    <p:sldId id="275" r:id="rId33"/>
    <p:sldId id="276" r:id="rId34"/>
    <p:sldId id="330" r:id="rId35"/>
    <p:sldId id="306" r:id="rId36"/>
    <p:sldId id="278" r:id="rId37"/>
    <p:sldId id="279" r:id="rId38"/>
    <p:sldId id="302" r:id="rId39"/>
    <p:sldId id="303" r:id="rId40"/>
    <p:sldId id="282" r:id="rId41"/>
    <p:sldId id="333" r:id="rId42"/>
    <p:sldId id="331" r:id="rId43"/>
    <p:sldId id="304" r:id="rId44"/>
    <p:sldId id="308" r:id="rId45"/>
    <p:sldId id="305" r:id="rId46"/>
    <p:sldId id="283" r:id="rId47"/>
    <p:sldId id="284" r:id="rId48"/>
    <p:sldId id="286" r:id="rId49"/>
    <p:sldId id="287" r:id="rId50"/>
    <p:sldId id="288" r:id="rId51"/>
    <p:sldId id="289"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6" d="100"/>
          <a:sy n="96" d="100"/>
        </p:scale>
        <p:origin x="1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Donations</c:v>
                </c:pt>
              </c:strCache>
            </c:strRef>
          </c:tx>
          <c:spPr>
            <a:ln w="19050" cap="rnd">
              <a:noFill/>
              <a:round/>
            </a:ln>
            <a:effectLst/>
          </c:spPr>
          <c:marker>
            <c:symbol val="circle"/>
            <c:size val="5"/>
            <c:spPr>
              <a:solidFill>
                <a:schemeClr val="accent1"/>
              </a:solidFill>
              <a:ln w="9525">
                <a:solidFill>
                  <a:schemeClr val="accent1"/>
                </a:solidFill>
              </a:ln>
              <a:effectLst/>
            </c:spPr>
          </c:marker>
          <c:xVal>
            <c:numRef>
              <c:f>Sheet1!$A$2:$A$12</c:f>
              <c:numCache>
                <c:formatCode>#,##0</c:formatCode>
                <c:ptCount val="11"/>
                <c:pt idx="0">
                  <c:v>33038</c:v>
                </c:pt>
                <c:pt idx="1">
                  <c:v>24684</c:v>
                </c:pt>
                <c:pt idx="2">
                  <c:v>30264</c:v>
                </c:pt>
                <c:pt idx="3">
                  <c:v>22547</c:v>
                </c:pt>
                <c:pt idx="4">
                  <c:v>34820</c:v>
                </c:pt>
                <c:pt idx="5">
                  <c:v>23579</c:v>
                </c:pt>
                <c:pt idx="6">
                  <c:v>32227</c:v>
                </c:pt>
                <c:pt idx="7">
                  <c:v>25949</c:v>
                </c:pt>
                <c:pt idx="8">
                  <c:v>32329</c:v>
                </c:pt>
                <c:pt idx="9">
                  <c:v>31881</c:v>
                </c:pt>
                <c:pt idx="10">
                  <c:v>27288</c:v>
                </c:pt>
              </c:numCache>
            </c:numRef>
          </c:xVal>
          <c:yVal>
            <c:numRef>
              <c:f>Sheet1!$B$2:$B$12</c:f>
              <c:numCache>
                <c:formatCode>General</c:formatCode>
                <c:ptCount val="11"/>
                <c:pt idx="0">
                  <c:v>220350</c:v>
                </c:pt>
                <c:pt idx="1">
                  <c:v>159550</c:v>
                </c:pt>
                <c:pt idx="2">
                  <c:v>205695</c:v>
                </c:pt>
                <c:pt idx="3">
                  <c:v>145360</c:v>
                </c:pt>
                <c:pt idx="4">
                  <c:v>245970</c:v>
                </c:pt>
                <c:pt idx="5">
                  <c:v>150350</c:v>
                </c:pt>
                <c:pt idx="6">
                  <c:v>225750</c:v>
                </c:pt>
                <c:pt idx="7">
                  <c:v>170850</c:v>
                </c:pt>
                <c:pt idx="8">
                  <c:v>235125</c:v>
                </c:pt>
                <c:pt idx="9">
                  <c:v>205450</c:v>
                </c:pt>
                <c:pt idx="10">
                  <c:v>193550</c:v>
                </c:pt>
              </c:numCache>
            </c:numRef>
          </c:yVal>
          <c:smooth val="0"/>
          <c:extLst xmlns:c16r2="http://schemas.microsoft.com/office/drawing/2015/06/chart">
            <c:ext xmlns:c16="http://schemas.microsoft.com/office/drawing/2014/chart" uri="{C3380CC4-5D6E-409C-BE32-E72D297353CC}">
              <c16:uniqueId val="{00000000-DD96-4DF4-8FEE-711B2267B9EB}"/>
            </c:ext>
          </c:extLst>
        </c:ser>
        <c:dLbls>
          <c:showLegendKey val="0"/>
          <c:showVal val="0"/>
          <c:showCatName val="0"/>
          <c:showSerName val="0"/>
          <c:showPercent val="0"/>
          <c:showBubbleSize val="0"/>
        </c:dLbls>
        <c:axId val="495078736"/>
        <c:axId val="495075600"/>
      </c:scatterChart>
      <c:valAx>
        <c:axId val="49507873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Fundraising Expenses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5075600"/>
        <c:crosses val="autoZero"/>
        <c:crossBetween val="midCat"/>
      </c:valAx>
      <c:valAx>
        <c:axId val="495075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Donations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5078736"/>
        <c:crosses val="autoZero"/>
        <c:crossBetween val="midCat"/>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svg"/><Relationship Id="rId1" Type="http://schemas.openxmlformats.org/officeDocument/2006/relationships/image" Target="../media/image3.png"/><Relationship Id="rId6" Type="http://schemas.openxmlformats.org/officeDocument/2006/relationships/image" Target="../media/image9.svg"/><Relationship Id="rId5" Type="http://schemas.openxmlformats.org/officeDocument/2006/relationships/image" Target="../media/image5.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image" Target="../media/image14.svg"/><Relationship Id="rId1" Type="http://schemas.openxmlformats.org/officeDocument/2006/relationships/image" Target="../media/image9.png"/><Relationship Id="rId6" Type="http://schemas.openxmlformats.org/officeDocument/2006/relationships/image" Target="../media/image18.svg"/><Relationship Id="rId5" Type="http://schemas.openxmlformats.org/officeDocument/2006/relationships/image" Target="../media/image11.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F30A2C-F313-4583-97A7-54A2FCA5608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EB96594-0F85-4A6A-B52E-75A70C02ED0A}">
      <dgm:prSet/>
      <dgm:spPr/>
      <dgm:t>
        <a:bodyPr/>
        <a:lstStyle/>
        <a:p>
          <a:r>
            <a:rPr lang="en-US" b="1"/>
            <a:t>Artificial intelligence</a:t>
          </a:r>
          <a:r>
            <a:rPr lang="en-US"/>
            <a:t> is the simulation of human intelligence processes by machines i.e. autonomous cars and robots.</a:t>
          </a:r>
        </a:p>
      </dgm:t>
    </dgm:pt>
    <dgm:pt modelId="{4F3CBCBF-CCF3-4F89-BDE4-D8C9BDF1516C}" type="parTrans" cxnId="{1707EA46-8950-471C-B151-F715C19BFDB8}">
      <dgm:prSet/>
      <dgm:spPr/>
      <dgm:t>
        <a:bodyPr/>
        <a:lstStyle/>
        <a:p>
          <a:endParaRPr lang="en-US"/>
        </a:p>
      </dgm:t>
    </dgm:pt>
    <dgm:pt modelId="{B08EF892-2C5B-484D-A9D8-C07E3710F95D}" type="sibTrans" cxnId="{1707EA46-8950-471C-B151-F715C19BFDB8}">
      <dgm:prSet/>
      <dgm:spPr/>
      <dgm:t>
        <a:bodyPr/>
        <a:lstStyle/>
        <a:p>
          <a:endParaRPr lang="en-US"/>
        </a:p>
      </dgm:t>
    </dgm:pt>
    <dgm:pt modelId="{07066363-9AC4-4527-9BD0-A80C281EEF1B}">
      <dgm:prSet/>
      <dgm:spPr/>
      <dgm:t>
        <a:bodyPr/>
        <a:lstStyle/>
        <a:p>
          <a:r>
            <a:rPr lang="en-US" b="1"/>
            <a:t>Machine learning</a:t>
          </a:r>
          <a:r>
            <a:rPr lang="en-US"/>
            <a:t> is a branch of artificial intelligence in which computers learn from data, identify patterns and can make predictions.</a:t>
          </a:r>
        </a:p>
      </dgm:t>
    </dgm:pt>
    <dgm:pt modelId="{80546955-C867-4E24-8D1E-BF7D0022CBB5}" type="parTrans" cxnId="{6B05F0AC-4B21-4122-BE2B-8B8C3B556CBD}">
      <dgm:prSet/>
      <dgm:spPr/>
      <dgm:t>
        <a:bodyPr/>
        <a:lstStyle/>
        <a:p>
          <a:endParaRPr lang="en-US"/>
        </a:p>
      </dgm:t>
    </dgm:pt>
    <dgm:pt modelId="{799E17E4-87D0-4A7A-B648-51584AB9B794}" type="sibTrans" cxnId="{6B05F0AC-4B21-4122-BE2B-8B8C3B556CBD}">
      <dgm:prSet/>
      <dgm:spPr/>
      <dgm:t>
        <a:bodyPr/>
        <a:lstStyle/>
        <a:p>
          <a:endParaRPr lang="en-US"/>
        </a:p>
      </dgm:t>
    </dgm:pt>
    <dgm:pt modelId="{73A6C991-68AB-4A39-97B5-70C332837864}">
      <dgm:prSet/>
      <dgm:spPr/>
      <dgm:t>
        <a:bodyPr/>
        <a:lstStyle/>
        <a:p>
          <a:r>
            <a:rPr lang="en-US" b="1" dirty="0"/>
            <a:t>Predictive Analytics</a:t>
          </a:r>
          <a:r>
            <a:rPr lang="en-US" dirty="0"/>
            <a:t> deals with extracting information from historical data and using it to predict trends and meaningful behavior patterns – </a:t>
          </a:r>
          <a:r>
            <a:rPr lang="en-US" b="1" dirty="0"/>
            <a:t>What could happen in the future.</a:t>
          </a:r>
          <a:endParaRPr lang="en-US" dirty="0"/>
        </a:p>
      </dgm:t>
    </dgm:pt>
    <dgm:pt modelId="{43F85257-CF31-4043-971C-68A54F53DBF1}" type="parTrans" cxnId="{68370EB6-821E-401A-B060-BEA7631384A6}">
      <dgm:prSet/>
      <dgm:spPr/>
      <dgm:t>
        <a:bodyPr/>
        <a:lstStyle/>
        <a:p>
          <a:endParaRPr lang="en-US"/>
        </a:p>
      </dgm:t>
    </dgm:pt>
    <dgm:pt modelId="{512E7A14-E156-42BB-991A-AAA88FC70A41}" type="sibTrans" cxnId="{68370EB6-821E-401A-B060-BEA7631384A6}">
      <dgm:prSet/>
      <dgm:spPr/>
      <dgm:t>
        <a:bodyPr/>
        <a:lstStyle/>
        <a:p>
          <a:endParaRPr lang="en-US"/>
        </a:p>
      </dgm:t>
    </dgm:pt>
    <dgm:pt modelId="{01A2354F-8255-471B-A2F5-D6EFB441185A}" type="pres">
      <dgm:prSet presAssocID="{DFF30A2C-F313-4583-97A7-54A2FCA5608C}" presName="root" presStyleCnt="0">
        <dgm:presLayoutVars>
          <dgm:dir/>
          <dgm:resizeHandles val="exact"/>
        </dgm:presLayoutVars>
      </dgm:prSet>
      <dgm:spPr/>
      <dgm:t>
        <a:bodyPr/>
        <a:lstStyle/>
        <a:p>
          <a:endParaRPr lang="en-US"/>
        </a:p>
      </dgm:t>
    </dgm:pt>
    <dgm:pt modelId="{B652324E-E8A2-4A9C-9AB6-63A9F3003A39}" type="pres">
      <dgm:prSet presAssocID="{AEB96594-0F85-4A6A-B52E-75A70C02ED0A}" presName="compNode" presStyleCnt="0"/>
      <dgm:spPr/>
    </dgm:pt>
    <dgm:pt modelId="{FA052646-A937-4E4E-8577-1D13397C39D4}" type="pres">
      <dgm:prSet presAssocID="{AEB96594-0F85-4A6A-B52E-75A70C02ED0A}" presName="bgRect" presStyleLbl="bgShp" presStyleIdx="0" presStyleCnt="3"/>
      <dgm:spPr/>
    </dgm:pt>
    <dgm:pt modelId="{C985D23B-33F8-4002-8024-7991382D5485}" type="pres">
      <dgm:prSet presAssocID="{AEB96594-0F85-4A6A-B52E-75A70C02ED0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Robot"/>
        </a:ext>
      </dgm:extLst>
    </dgm:pt>
    <dgm:pt modelId="{BA0DDBEE-EE3A-4C12-A035-78272E903278}" type="pres">
      <dgm:prSet presAssocID="{AEB96594-0F85-4A6A-B52E-75A70C02ED0A}" presName="spaceRect" presStyleCnt="0"/>
      <dgm:spPr/>
    </dgm:pt>
    <dgm:pt modelId="{482E355D-8313-47A1-8906-5FB6398D341B}" type="pres">
      <dgm:prSet presAssocID="{AEB96594-0F85-4A6A-B52E-75A70C02ED0A}" presName="parTx" presStyleLbl="revTx" presStyleIdx="0" presStyleCnt="3">
        <dgm:presLayoutVars>
          <dgm:chMax val="0"/>
          <dgm:chPref val="0"/>
        </dgm:presLayoutVars>
      </dgm:prSet>
      <dgm:spPr/>
      <dgm:t>
        <a:bodyPr/>
        <a:lstStyle/>
        <a:p>
          <a:endParaRPr lang="en-US"/>
        </a:p>
      </dgm:t>
    </dgm:pt>
    <dgm:pt modelId="{3878F01D-E9E4-4687-8E67-6C653B57725E}" type="pres">
      <dgm:prSet presAssocID="{B08EF892-2C5B-484D-A9D8-C07E3710F95D}" presName="sibTrans" presStyleCnt="0"/>
      <dgm:spPr/>
    </dgm:pt>
    <dgm:pt modelId="{F47D3EC3-60A3-401A-A7FB-51D6E29D76CE}" type="pres">
      <dgm:prSet presAssocID="{07066363-9AC4-4527-9BD0-A80C281EEF1B}" presName="compNode" presStyleCnt="0"/>
      <dgm:spPr/>
    </dgm:pt>
    <dgm:pt modelId="{90002F0F-A19B-4781-984F-4D3950D03A3D}" type="pres">
      <dgm:prSet presAssocID="{07066363-9AC4-4527-9BD0-A80C281EEF1B}" presName="bgRect" presStyleLbl="bgShp" presStyleIdx="1" presStyleCnt="3"/>
      <dgm:spPr/>
    </dgm:pt>
    <dgm:pt modelId="{4CBF4867-9D0C-4E82-AFA5-2E6579D00F62}" type="pres">
      <dgm:prSet presAssocID="{07066363-9AC4-4527-9BD0-A80C281EEF1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Processor"/>
        </a:ext>
      </dgm:extLst>
    </dgm:pt>
    <dgm:pt modelId="{58934BF8-AD9B-4B68-B55A-226EC92D22D7}" type="pres">
      <dgm:prSet presAssocID="{07066363-9AC4-4527-9BD0-A80C281EEF1B}" presName="spaceRect" presStyleCnt="0"/>
      <dgm:spPr/>
    </dgm:pt>
    <dgm:pt modelId="{2DFFAEC5-D90C-4B3F-850F-EFA2DF5E41FE}" type="pres">
      <dgm:prSet presAssocID="{07066363-9AC4-4527-9BD0-A80C281EEF1B}" presName="parTx" presStyleLbl="revTx" presStyleIdx="1" presStyleCnt="3">
        <dgm:presLayoutVars>
          <dgm:chMax val="0"/>
          <dgm:chPref val="0"/>
        </dgm:presLayoutVars>
      </dgm:prSet>
      <dgm:spPr/>
      <dgm:t>
        <a:bodyPr/>
        <a:lstStyle/>
        <a:p>
          <a:endParaRPr lang="en-US"/>
        </a:p>
      </dgm:t>
    </dgm:pt>
    <dgm:pt modelId="{251C4F53-2AF5-4BF7-891A-E0966D41761D}" type="pres">
      <dgm:prSet presAssocID="{799E17E4-87D0-4A7A-B648-51584AB9B794}" presName="sibTrans" presStyleCnt="0"/>
      <dgm:spPr/>
    </dgm:pt>
    <dgm:pt modelId="{51522A7E-A90D-4E94-8749-F3C2CA25A82B}" type="pres">
      <dgm:prSet presAssocID="{73A6C991-68AB-4A39-97B5-70C332837864}" presName="compNode" presStyleCnt="0"/>
      <dgm:spPr/>
    </dgm:pt>
    <dgm:pt modelId="{DCF95B55-E00E-45A2-85DE-A3DCE2435EC0}" type="pres">
      <dgm:prSet presAssocID="{73A6C991-68AB-4A39-97B5-70C332837864}" presName="bgRect" presStyleLbl="bgShp" presStyleIdx="2" presStyleCnt="3"/>
      <dgm:spPr/>
    </dgm:pt>
    <dgm:pt modelId="{0DB3D692-2F13-4224-9B44-B3BD0E2FC12C}" type="pres">
      <dgm:prSet presAssocID="{73A6C991-68AB-4A39-97B5-70C33283786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Bar chart"/>
        </a:ext>
      </dgm:extLst>
    </dgm:pt>
    <dgm:pt modelId="{23D05A98-0EE1-4D7D-A45D-4E99F011C578}" type="pres">
      <dgm:prSet presAssocID="{73A6C991-68AB-4A39-97B5-70C332837864}" presName="spaceRect" presStyleCnt="0"/>
      <dgm:spPr/>
    </dgm:pt>
    <dgm:pt modelId="{ED5ED489-8BB4-47D6-97D1-02E2726B52F0}" type="pres">
      <dgm:prSet presAssocID="{73A6C991-68AB-4A39-97B5-70C332837864}" presName="parTx" presStyleLbl="revTx" presStyleIdx="2" presStyleCnt="3">
        <dgm:presLayoutVars>
          <dgm:chMax val="0"/>
          <dgm:chPref val="0"/>
        </dgm:presLayoutVars>
      </dgm:prSet>
      <dgm:spPr/>
      <dgm:t>
        <a:bodyPr/>
        <a:lstStyle/>
        <a:p>
          <a:endParaRPr lang="en-US"/>
        </a:p>
      </dgm:t>
    </dgm:pt>
  </dgm:ptLst>
  <dgm:cxnLst>
    <dgm:cxn modelId="{1707EA46-8950-471C-B151-F715C19BFDB8}" srcId="{DFF30A2C-F313-4583-97A7-54A2FCA5608C}" destId="{AEB96594-0F85-4A6A-B52E-75A70C02ED0A}" srcOrd="0" destOrd="0" parTransId="{4F3CBCBF-CCF3-4F89-BDE4-D8C9BDF1516C}" sibTransId="{B08EF892-2C5B-484D-A9D8-C07E3710F95D}"/>
    <dgm:cxn modelId="{45238B60-F3AD-46FD-8E63-902BCAB3DF21}" type="presOf" srcId="{07066363-9AC4-4527-9BD0-A80C281EEF1B}" destId="{2DFFAEC5-D90C-4B3F-850F-EFA2DF5E41FE}" srcOrd="0" destOrd="0" presId="urn:microsoft.com/office/officeart/2018/2/layout/IconVerticalSolidList"/>
    <dgm:cxn modelId="{68370EB6-821E-401A-B060-BEA7631384A6}" srcId="{DFF30A2C-F313-4583-97A7-54A2FCA5608C}" destId="{73A6C991-68AB-4A39-97B5-70C332837864}" srcOrd="2" destOrd="0" parTransId="{43F85257-CF31-4043-971C-68A54F53DBF1}" sibTransId="{512E7A14-E156-42BB-991A-AAA88FC70A41}"/>
    <dgm:cxn modelId="{6B05F0AC-4B21-4122-BE2B-8B8C3B556CBD}" srcId="{DFF30A2C-F313-4583-97A7-54A2FCA5608C}" destId="{07066363-9AC4-4527-9BD0-A80C281EEF1B}" srcOrd="1" destOrd="0" parTransId="{80546955-C867-4E24-8D1E-BF7D0022CBB5}" sibTransId="{799E17E4-87D0-4A7A-B648-51584AB9B794}"/>
    <dgm:cxn modelId="{2FF26264-1D69-4255-9134-A55DFF8E04A7}" type="presOf" srcId="{73A6C991-68AB-4A39-97B5-70C332837864}" destId="{ED5ED489-8BB4-47D6-97D1-02E2726B52F0}" srcOrd="0" destOrd="0" presId="urn:microsoft.com/office/officeart/2018/2/layout/IconVerticalSolidList"/>
    <dgm:cxn modelId="{F7FC8841-F943-4EF4-BC0B-B6519C5CA49A}" type="presOf" srcId="{AEB96594-0F85-4A6A-B52E-75A70C02ED0A}" destId="{482E355D-8313-47A1-8906-5FB6398D341B}" srcOrd="0" destOrd="0" presId="urn:microsoft.com/office/officeart/2018/2/layout/IconVerticalSolidList"/>
    <dgm:cxn modelId="{AD0E0B62-2C22-4A82-9088-5AAC6293D202}" type="presOf" srcId="{DFF30A2C-F313-4583-97A7-54A2FCA5608C}" destId="{01A2354F-8255-471B-A2F5-D6EFB441185A}" srcOrd="0" destOrd="0" presId="urn:microsoft.com/office/officeart/2018/2/layout/IconVerticalSolidList"/>
    <dgm:cxn modelId="{D65E6736-6394-4EEC-AEF6-21F6FC1EA7CF}" type="presParOf" srcId="{01A2354F-8255-471B-A2F5-D6EFB441185A}" destId="{B652324E-E8A2-4A9C-9AB6-63A9F3003A39}" srcOrd="0" destOrd="0" presId="urn:microsoft.com/office/officeart/2018/2/layout/IconVerticalSolidList"/>
    <dgm:cxn modelId="{4D252819-B73A-4F52-A0BB-76533D35A66D}" type="presParOf" srcId="{B652324E-E8A2-4A9C-9AB6-63A9F3003A39}" destId="{FA052646-A937-4E4E-8577-1D13397C39D4}" srcOrd="0" destOrd="0" presId="urn:microsoft.com/office/officeart/2018/2/layout/IconVerticalSolidList"/>
    <dgm:cxn modelId="{7A24E8D4-4DB5-4A22-B5DA-C04166F6BA72}" type="presParOf" srcId="{B652324E-E8A2-4A9C-9AB6-63A9F3003A39}" destId="{C985D23B-33F8-4002-8024-7991382D5485}" srcOrd="1" destOrd="0" presId="urn:microsoft.com/office/officeart/2018/2/layout/IconVerticalSolidList"/>
    <dgm:cxn modelId="{D650B9FD-C9EE-454C-8C04-AF4D42F08D1A}" type="presParOf" srcId="{B652324E-E8A2-4A9C-9AB6-63A9F3003A39}" destId="{BA0DDBEE-EE3A-4C12-A035-78272E903278}" srcOrd="2" destOrd="0" presId="urn:microsoft.com/office/officeart/2018/2/layout/IconVerticalSolidList"/>
    <dgm:cxn modelId="{A035FF37-6F24-475E-9D97-97582CE783BA}" type="presParOf" srcId="{B652324E-E8A2-4A9C-9AB6-63A9F3003A39}" destId="{482E355D-8313-47A1-8906-5FB6398D341B}" srcOrd="3" destOrd="0" presId="urn:microsoft.com/office/officeart/2018/2/layout/IconVerticalSolidList"/>
    <dgm:cxn modelId="{EC4EFBF5-0DDD-44CF-9B85-B071986FFB74}" type="presParOf" srcId="{01A2354F-8255-471B-A2F5-D6EFB441185A}" destId="{3878F01D-E9E4-4687-8E67-6C653B57725E}" srcOrd="1" destOrd="0" presId="urn:microsoft.com/office/officeart/2018/2/layout/IconVerticalSolidList"/>
    <dgm:cxn modelId="{6BF34E30-3EE7-44AF-AD70-426FA0FF7F6E}" type="presParOf" srcId="{01A2354F-8255-471B-A2F5-D6EFB441185A}" destId="{F47D3EC3-60A3-401A-A7FB-51D6E29D76CE}" srcOrd="2" destOrd="0" presId="urn:microsoft.com/office/officeart/2018/2/layout/IconVerticalSolidList"/>
    <dgm:cxn modelId="{6CDD369A-0191-490E-8E42-E45F28B1757B}" type="presParOf" srcId="{F47D3EC3-60A3-401A-A7FB-51D6E29D76CE}" destId="{90002F0F-A19B-4781-984F-4D3950D03A3D}" srcOrd="0" destOrd="0" presId="urn:microsoft.com/office/officeart/2018/2/layout/IconVerticalSolidList"/>
    <dgm:cxn modelId="{9055065E-FA05-43F5-A89D-00C39E92B28E}" type="presParOf" srcId="{F47D3EC3-60A3-401A-A7FB-51D6E29D76CE}" destId="{4CBF4867-9D0C-4E82-AFA5-2E6579D00F62}" srcOrd="1" destOrd="0" presId="urn:microsoft.com/office/officeart/2018/2/layout/IconVerticalSolidList"/>
    <dgm:cxn modelId="{5D2875C5-48F2-4447-85FA-A2C338C0A6A5}" type="presParOf" srcId="{F47D3EC3-60A3-401A-A7FB-51D6E29D76CE}" destId="{58934BF8-AD9B-4B68-B55A-226EC92D22D7}" srcOrd="2" destOrd="0" presId="urn:microsoft.com/office/officeart/2018/2/layout/IconVerticalSolidList"/>
    <dgm:cxn modelId="{9064E55C-F463-45DF-9CB6-4A9F4DE895E0}" type="presParOf" srcId="{F47D3EC3-60A3-401A-A7FB-51D6E29D76CE}" destId="{2DFFAEC5-D90C-4B3F-850F-EFA2DF5E41FE}" srcOrd="3" destOrd="0" presId="urn:microsoft.com/office/officeart/2018/2/layout/IconVerticalSolidList"/>
    <dgm:cxn modelId="{11295558-0660-44D9-9733-9FAE93276166}" type="presParOf" srcId="{01A2354F-8255-471B-A2F5-D6EFB441185A}" destId="{251C4F53-2AF5-4BF7-891A-E0966D41761D}" srcOrd="3" destOrd="0" presId="urn:microsoft.com/office/officeart/2018/2/layout/IconVerticalSolidList"/>
    <dgm:cxn modelId="{360DEC39-41E6-4634-8267-823DBE0DCD26}" type="presParOf" srcId="{01A2354F-8255-471B-A2F5-D6EFB441185A}" destId="{51522A7E-A90D-4E94-8749-F3C2CA25A82B}" srcOrd="4" destOrd="0" presId="urn:microsoft.com/office/officeart/2018/2/layout/IconVerticalSolidList"/>
    <dgm:cxn modelId="{9966A926-6206-4276-9CAC-7F797C236834}" type="presParOf" srcId="{51522A7E-A90D-4E94-8749-F3C2CA25A82B}" destId="{DCF95B55-E00E-45A2-85DE-A3DCE2435EC0}" srcOrd="0" destOrd="0" presId="urn:microsoft.com/office/officeart/2018/2/layout/IconVerticalSolidList"/>
    <dgm:cxn modelId="{32E72BED-0015-48E0-B3E8-D871C77AF0D3}" type="presParOf" srcId="{51522A7E-A90D-4E94-8749-F3C2CA25A82B}" destId="{0DB3D692-2F13-4224-9B44-B3BD0E2FC12C}" srcOrd="1" destOrd="0" presId="urn:microsoft.com/office/officeart/2018/2/layout/IconVerticalSolidList"/>
    <dgm:cxn modelId="{0A177C9B-7341-4B52-BB78-74461D2938FA}" type="presParOf" srcId="{51522A7E-A90D-4E94-8749-F3C2CA25A82B}" destId="{23D05A98-0EE1-4D7D-A45D-4E99F011C578}" srcOrd="2" destOrd="0" presId="urn:microsoft.com/office/officeart/2018/2/layout/IconVerticalSolidList"/>
    <dgm:cxn modelId="{663F0D02-CBB4-4601-964D-5AA6E6596352}" type="presParOf" srcId="{51522A7E-A90D-4E94-8749-F3C2CA25A82B}" destId="{ED5ED489-8BB4-47D6-97D1-02E2726B52F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DD5DA7-FFD6-431C-BBB6-E535AD29183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2A79CBA-4BA0-4E7B-8012-15230F3662B4}">
      <dgm:prSet/>
      <dgm:spPr/>
      <dgm:t>
        <a:bodyPr/>
        <a:lstStyle/>
        <a:p>
          <a:r>
            <a:rPr lang="en-US"/>
            <a:t>Most machine learning models require the data input to be in a typical two-dimensional table format so that the variables are in columns and the records are in rows. </a:t>
          </a:r>
        </a:p>
      </dgm:t>
    </dgm:pt>
    <dgm:pt modelId="{3D057E19-F01E-48B0-B021-F24A07F2112B}" type="parTrans" cxnId="{30D0E2A0-9355-44F4-9119-B092897733DB}">
      <dgm:prSet/>
      <dgm:spPr/>
      <dgm:t>
        <a:bodyPr/>
        <a:lstStyle/>
        <a:p>
          <a:endParaRPr lang="en-US"/>
        </a:p>
      </dgm:t>
    </dgm:pt>
    <dgm:pt modelId="{9CFE7746-B864-4002-84D7-7689181E2E87}" type="sibTrans" cxnId="{30D0E2A0-9355-44F4-9119-B092897733DB}">
      <dgm:prSet/>
      <dgm:spPr/>
      <dgm:t>
        <a:bodyPr/>
        <a:lstStyle/>
        <a:p>
          <a:endParaRPr lang="en-US"/>
        </a:p>
      </dgm:t>
    </dgm:pt>
    <dgm:pt modelId="{A344DE0D-DA5A-4C9C-82FF-FBB3ABE1971B}">
      <dgm:prSet/>
      <dgm:spPr/>
      <dgm:t>
        <a:bodyPr/>
        <a:lstStyle/>
        <a:p>
          <a:r>
            <a:rPr lang="en-US"/>
            <a:t>In Microsoft Azure, excel files have to be in CSV format.</a:t>
          </a:r>
        </a:p>
      </dgm:t>
    </dgm:pt>
    <dgm:pt modelId="{CA544967-3349-4104-8F85-49084EF517C2}" type="parTrans" cxnId="{AF63DEB2-010B-4299-A085-FEC8A1AC8145}">
      <dgm:prSet/>
      <dgm:spPr/>
      <dgm:t>
        <a:bodyPr/>
        <a:lstStyle/>
        <a:p>
          <a:endParaRPr lang="en-US"/>
        </a:p>
      </dgm:t>
    </dgm:pt>
    <dgm:pt modelId="{A4BA6057-071F-4879-8182-A3053E522DC4}" type="sibTrans" cxnId="{AF63DEB2-010B-4299-A085-FEC8A1AC8145}">
      <dgm:prSet/>
      <dgm:spPr/>
      <dgm:t>
        <a:bodyPr/>
        <a:lstStyle/>
        <a:p>
          <a:endParaRPr lang="en-US"/>
        </a:p>
      </dgm:t>
    </dgm:pt>
    <dgm:pt modelId="{7DB6EB12-90E0-4FC8-8F76-C9DB6E96309F}" type="pres">
      <dgm:prSet presAssocID="{2BDD5DA7-FFD6-431C-BBB6-E535AD291834}" presName="linear" presStyleCnt="0">
        <dgm:presLayoutVars>
          <dgm:animLvl val="lvl"/>
          <dgm:resizeHandles val="exact"/>
        </dgm:presLayoutVars>
      </dgm:prSet>
      <dgm:spPr/>
      <dgm:t>
        <a:bodyPr/>
        <a:lstStyle/>
        <a:p>
          <a:endParaRPr lang="en-US"/>
        </a:p>
      </dgm:t>
    </dgm:pt>
    <dgm:pt modelId="{CFD450E8-9407-48ED-9EB4-1E258BEED57F}" type="pres">
      <dgm:prSet presAssocID="{C2A79CBA-4BA0-4E7B-8012-15230F3662B4}" presName="parentText" presStyleLbl="node1" presStyleIdx="0" presStyleCnt="2">
        <dgm:presLayoutVars>
          <dgm:chMax val="0"/>
          <dgm:bulletEnabled val="1"/>
        </dgm:presLayoutVars>
      </dgm:prSet>
      <dgm:spPr/>
      <dgm:t>
        <a:bodyPr/>
        <a:lstStyle/>
        <a:p>
          <a:endParaRPr lang="en-US"/>
        </a:p>
      </dgm:t>
    </dgm:pt>
    <dgm:pt modelId="{86579252-3A43-465A-BB3A-E3988A6A8F81}" type="pres">
      <dgm:prSet presAssocID="{9CFE7746-B864-4002-84D7-7689181E2E87}" presName="spacer" presStyleCnt="0"/>
      <dgm:spPr/>
    </dgm:pt>
    <dgm:pt modelId="{8A703D83-4B6E-408B-8F03-47E7C9AF0BFB}" type="pres">
      <dgm:prSet presAssocID="{A344DE0D-DA5A-4C9C-82FF-FBB3ABE1971B}" presName="parentText" presStyleLbl="node1" presStyleIdx="1" presStyleCnt="2">
        <dgm:presLayoutVars>
          <dgm:chMax val="0"/>
          <dgm:bulletEnabled val="1"/>
        </dgm:presLayoutVars>
      </dgm:prSet>
      <dgm:spPr/>
      <dgm:t>
        <a:bodyPr/>
        <a:lstStyle/>
        <a:p>
          <a:endParaRPr lang="en-US"/>
        </a:p>
      </dgm:t>
    </dgm:pt>
  </dgm:ptLst>
  <dgm:cxnLst>
    <dgm:cxn modelId="{C4F96539-7315-4377-9808-8C8B884922A5}" type="presOf" srcId="{C2A79CBA-4BA0-4E7B-8012-15230F3662B4}" destId="{CFD450E8-9407-48ED-9EB4-1E258BEED57F}" srcOrd="0" destOrd="0" presId="urn:microsoft.com/office/officeart/2005/8/layout/vList2"/>
    <dgm:cxn modelId="{9580DD23-B408-47AF-A6C7-90D88B2632CA}" type="presOf" srcId="{A344DE0D-DA5A-4C9C-82FF-FBB3ABE1971B}" destId="{8A703D83-4B6E-408B-8F03-47E7C9AF0BFB}" srcOrd="0" destOrd="0" presId="urn:microsoft.com/office/officeart/2005/8/layout/vList2"/>
    <dgm:cxn modelId="{30D0E2A0-9355-44F4-9119-B092897733DB}" srcId="{2BDD5DA7-FFD6-431C-BBB6-E535AD291834}" destId="{C2A79CBA-4BA0-4E7B-8012-15230F3662B4}" srcOrd="0" destOrd="0" parTransId="{3D057E19-F01E-48B0-B021-F24A07F2112B}" sibTransId="{9CFE7746-B864-4002-84D7-7689181E2E87}"/>
    <dgm:cxn modelId="{AF63DEB2-010B-4299-A085-FEC8A1AC8145}" srcId="{2BDD5DA7-FFD6-431C-BBB6-E535AD291834}" destId="{A344DE0D-DA5A-4C9C-82FF-FBB3ABE1971B}" srcOrd="1" destOrd="0" parTransId="{CA544967-3349-4104-8F85-49084EF517C2}" sibTransId="{A4BA6057-071F-4879-8182-A3053E522DC4}"/>
    <dgm:cxn modelId="{E7978942-F56F-4EDB-BC5E-C84DFEDA5FF7}" type="presOf" srcId="{2BDD5DA7-FFD6-431C-BBB6-E535AD291834}" destId="{7DB6EB12-90E0-4FC8-8F76-C9DB6E96309F}" srcOrd="0" destOrd="0" presId="urn:microsoft.com/office/officeart/2005/8/layout/vList2"/>
    <dgm:cxn modelId="{AA258B19-0D72-4887-A3F9-47F6CCCEE680}" type="presParOf" srcId="{7DB6EB12-90E0-4FC8-8F76-C9DB6E96309F}" destId="{CFD450E8-9407-48ED-9EB4-1E258BEED57F}" srcOrd="0" destOrd="0" presId="urn:microsoft.com/office/officeart/2005/8/layout/vList2"/>
    <dgm:cxn modelId="{939AAA72-0A66-4389-9C2A-F81748065B77}" type="presParOf" srcId="{7DB6EB12-90E0-4FC8-8F76-C9DB6E96309F}" destId="{86579252-3A43-465A-BB3A-E3988A6A8F81}" srcOrd="1" destOrd="0" presId="urn:microsoft.com/office/officeart/2005/8/layout/vList2"/>
    <dgm:cxn modelId="{ECD07824-1A01-4962-BBA3-3735388EF65D}" type="presParOf" srcId="{7DB6EB12-90E0-4FC8-8F76-C9DB6E96309F}" destId="{8A703D83-4B6E-408B-8F03-47E7C9AF0BF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6E5671-D289-4EA6-AFFE-C6E53450ABA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151D60B-B2DD-4800-8B85-52A12FC2AC9B}">
      <dgm:prSet/>
      <dgm:spPr/>
      <dgm:t>
        <a:bodyPr/>
        <a:lstStyle/>
        <a:p>
          <a:r>
            <a:rPr lang="en-US"/>
            <a:t>It’s also critical to evaluate the effectiveness of the classification model. </a:t>
          </a:r>
        </a:p>
      </dgm:t>
    </dgm:pt>
    <dgm:pt modelId="{A77CD43D-7F35-4F14-ACAF-1C98EDC747BB}" type="parTrans" cxnId="{E4B99FED-918B-44CC-BE35-54E683743A6C}">
      <dgm:prSet/>
      <dgm:spPr/>
      <dgm:t>
        <a:bodyPr/>
        <a:lstStyle/>
        <a:p>
          <a:endParaRPr lang="en-US"/>
        </a:p>
      </dgm:t>
    </dgm:pt>
    <dgm:pt modelId="{83C4DD11-20D3-4292-BD8E-A39021F026AB}" type="sibTrans" cxnId="{E4B99FED-918B-44CC-BE35-54E683743A6C}">
      <dgm:prSet/>
      <dgm:spPr/>
      <dgm:t>
        <a:bodyPr/>
        <a:lstStyle/>
        <a:p>
          <a:endParaRPr lang="en-US"/>
        </a:p>
      </dgm:t>
    </dgm:pt>
    <dgm:pt modelId="{E82F0BDB-3F84-4C4C-A08F-7BEBDE1F4EB0}">
      <dgm:prSet/>
      <dgm:spPr/>
      <dgm:t>
        <a:bodyPr/>
        <a:lstStyle/>
        <a:p>
          <a:r>
            <a:rPr lang="en-US"/>
            <a:t>The model is tested by setting aside a portion of the training data set which is referred to as the test data set. </a:t>
          </a:r>
        </a:p>
      </dgm:t>
    </dgm:pt>
    <dgm:pt modelId="{53454A61-9C50-445C-A3AA-B620EDD235A2}" type="parTrans" cxnId="{5D30C92D-7FDD-45F0-9216-C0C32BEE6747}">
      <dgm:prSet/>
      <dgm:spPr/>
      <dgm:t>
        <a:bodyPr/>
        <a:lstStyle/>
        <a:p>
          <a:endParaRPr lang="en-US"/>
        </a:p>
      </dgm:t>
    </dgm:pt>
    <dgm:pt modelId="{C27BB023-A1E9-4B54-A83C-BF6F3F906220}" type="sibTrans" cxnId="{5D30C92D-7FDD-45F0-9216-C0C32BEE6747}">
      <dgm:prSet/>
      <dgm:spPr/>
      <dgm:t>
        <a:bodyPr/>
        <a:lstStyle/>
        <a:p>
          <a:endParaRPr lang="en-US"/>
        </a:p>
      </dgm:t>
    </dgm:pt>
    <dgm:pt modelId="{86E121E7-9B01-4077-8667-D2A91F676F35}">
      <dgm:prSet/>
      <dgm:spPr/>
      <dgm:t>
        <a:bodyPr/>
        <a:lstStyle/>
        <a:p>
          <a:r>
            <a:rPr lang="en-US"/>
            <a:t>The test data set is run through the model and the results are compared to the original known values. </a:t>
          </a:r>
        </a:p>
      </dgm:t>
    </dgm:pt>
    <dgm:pt modelId="{5AD9013F-2990-40A5-A269-0C4D668F15A8}" type="parTrans" cxnId="{76FF1834-70BA-4541-A02D-80008C49815A}">
      <dgm:prSet/>
      <dgm:spPr/>
      <dgm:t>
        <a:bodyPr/>
        <a:lstStyle/>
        <a:p>
          <a:endParaRPr lang="en-US"/>
        </a:p>
      </dgm:t>
    </dgm:pt>
    <dgm:pt modelId="{ECFF9B90-A48B-4FA0-A7E9-A8398E584934}" type="sibTrans" cxnId="{76FF1834-70BA-4541-A02D-80008C49815A}">
      <dgm:prSet/>
      <dgm:spPr/>
      <dgm:t>
        <a:bodyPr/>
        <a:lstStyle/>
        <a:p>
          <a:endParaRPr lang="en-US"/>
        </a:p>
      </dgm:t>
    </dgm:pt>
    <dgm:pt modelId="{3BB95F10-0446-4FA3-A25D-8601B2C4205D}">
      <dgm:prSet/>
      <dgm:spPr/>
      <dgm:t>
        <a:bodyPr/>
        <a:lstStyle/>
        <a:p>
          <a:r>
            <a:rPr lang="en-US"/>
            <a:t>The result is called a confusion matrix and it displays the number of correct and incorrect predictions. </a:t>
          </a:r>
        </a:p>
      </dgm:t>
    </dgm:pt>
    <dgm:pt modelId="{4897C2D1-BA30-4166-A3C8-7E2F546B0063}" type="parTrans" cxnId="{C96B6B52-CFA6-40CD-B45F-88F57460B8F8}">
      <dgm:prSet/>
      <dgm:spPr/>
      <dgm:t>
        <a:bodyPr/>
        <a:lstStyle/>
        <a:p>
          <a:endParaRPr lang="en-US"/>
        </a:p>
      </dgm:t>
    </dgm:pt>
    <dgm:pt modelId="{16C12061-A830-4042-8C48-53E7233C4154}" type="sibTrans" cxnId="{C96B6B52-CFA6-40CD-B45F-88F57460B8F8}">
      <dgm:prSet/>
      <dgm:spPr/>
      <dgm:t>
        <a:bodyPr/>
        <a:lstStyle/>
        <a:p>
          <a:endParaRPr lang="en-US"/>
        </a:p>
      </dgm:t>
    </dgm:pt>
    <dgm:pt modelId="{E8436325-D42D-4597-9163-0ED68A470882}" type="pres">
      <dgm:prSet presAssocID="{7F6E5671-D289-4EA6-AFFE-C6E53450ABA4}" presName="root" presStyleCnt="0">
        <dgm:presLayoutVars>
          <dgm:dir/>
          <dgm:resizeHandles val="exact"/>
        </dgm:presLayoutVars>
      </dgm:prSet>
      <dgm:spPr/>
      <dgm:t>
        <a:bodyPr/>
        <a:lstStyle/>
        <a:p>
          <a:endParaRPr lang="en-US"/>
        </a:p>
      </dgm:t>
    </dgm:pt>
    <dgm:pt modelId="{33123383-FEBF-4991-8251-85B1EDFB68CB}" type="pres">
      <dgm:prSet presAssocID="{D151D60B-B2DD-4800-8B85-52A12FC2AC9B}" presName="compNode" presStyleCnt="0"/>
      <dgm:spPr/>
    </dgm:pt>
    <dgm:pt modelId="{EE81DE6C-7461-4EAC-8083-C1FBFE01CD1B}" type="pres">
      <dgm:prSet presAssocID="{D151D60B-B2DD-4800-8B85-52A12FC2AC9B}" presName="bgRect" presStyleLbl="bgShp" presStyleIdx="0" presStyleCnt="4"/>
      <dgm:spPr/>
    </dgm:pt>
    <dgm:pt modelId="{EEC7864A-F2FB-40AE-B54D-0E983982595D}" type="pres">
      <dgm:prSet presAssocID="{D151D60B-B2DD-4800-8B85-52A12FC2AC9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Magnifying glass"/>
        </a:ext>
      </dgm:extLst>
    </dgm:pt>
    <dgm:pt modelId="{713353E4-C9EB-4069-A5AC-BE16F6D5880C}" type="pres">
      <dgm:prSet presAssocID="{D151D60B-B2DD-4800-8B85-52A12FC2AC9B}" presName="spaceRect" presStyleCnt="0"/>
      <dgm:spPr/>
    </dgm:pt>
    <dgm:pt modelId="{8E677255-6167-4B95-83A6-454345C84D0C}" type="pres">
      <dgm:prSet presAssocID="{D151D60B-B2DD-4800-8B85-52A12FC2AC9B}" presName="parTx" presStyleLbl="revTx" presStyleIdx="0" presStyleCnt="4">
        <dgm:presLayoutVars>
          <dgm:chMax val="0"/>
          <dgm:chPref val="0"/>
        </dgm:presLayoutVars>
      </dgm:prSet>
      <dgm:spPr/>
      <dgm:t>
        <a:bodyPr/>
        <a:lstStyle/>
        <a:p>
          <a:endParaRPr lang="en-US"/>
        </a:p>
      </dgm:t>
    </dgm:pt>
    <dgm:pt modelId="{04CC061F-C5F2-4CF5-8EC1-D18F7D2E9626}" type="pres">
      <dgm:prSet presAssocID="{83C4DD11-20D3-4292-BD8E-A39021F026AB}" presName="sibTrans" presStyleCnt="0"/>
      <dgm:spPr/>
    </dgm:pt>
    <dgm:pt modelId="{CA416CE3-A6C7-454F-A689-2D64F89028B3}" type="pres">
      <dgm:prSet presAssocID="{E82F0BDB-3F84-4C4C-A08F-7BEBDE1F4EB0}" presName="compNode" presStyleCnt="0"/>
      <dgm:spPr/>
    </dgm:pt>
    <dgm:pt modelId="{3635A8AD-27BC-4906-BD33-95CB50160D13}" type="pres">
      <dgm:prSet presAssocID="{E82F0BDB-3F84-4C4C-A08F-7BEBDE1F4EB0}" presName="bgRect" presStyleLbl="bgShp" presStyleIdx="1" presStyleCnt="4"/>
      <dgm:spPr/>
    </dgm:pt>
    <dgm:pt modelId="{AA847536-7F82-47B8-8537-BAFA4A34B678}" type="pres">
      <dgm:prSet presAssocID="{E82F0BDB-3F84-4C4C-A08F-7BEBDE1F4EB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Database"/>
        </a:ext>
      </dgm:extLst>
    </dgm:pt>
    <dgm:pt modelId="{0DBDED1F-B37F-413B-8CFA-DE3AE90A8A7C}" type="pres">
      <dgm:prSet presAssocID="{E82F0BDB-3F84-4C4C-A08F-7BEBDE1F4EB0}" presName="spaceRect" presStyleCnt="0"/>
      <dgm:spPr/>
    </dgm:pt>
    <dgm:pt modelId="{4F33761E-F7F6-4093-AA49-53A130F3225A}" type="pres">
      <dgm:prSet presAssocID="{E82F0BDB-3F84-4C4C-A08F-7BEBDE1F4EB0}" presName="parTx" presStyleLbl="revTx" presStyleIdx="1" presStyleCnt="4">
        <dgm:presLayoutVars>
          <dgm:chMax val="0"/>
          <dgm:chPref val="0"/>
        </dgm:presLayoutVars>
      </dgm:prSet>
      <dgm:spPr/>
      <dgm:t>
        <a:bodyPr/>
        <a:lstStyle/>
        <a:p>
          <a:endParaRPr lang="en-US"/>
        </a:p>
      </dgm:t>
    </dgm:pt>
    <dgm:pt modelId="{FC187262-8CA1-4A3A-BF8F-9F01C9F38BAB}" type="pres">
      <dgm:prSet presAssocID="{C27BB023-A1E9-4B54-A83C-BF6F3F906220}" presName="sibTrans" presStyleCnt="0"/>
      <dgm:spPr/>
    </dgm:pt>
    <dgm:pt modelId="{1845367A-C516-4B00-969A-2CC8D316CAA5}" type="pres">
      <dgm:prSet presAssocID="{86E121E7-9B01-4077-8667-D2A91F676F35}" presName="compNode" presStyleCnt="0"/>
      <dgm:spPr/>
    </dgm:pt>
    <dgm:pt modelId="{DFEBD542-6C1B-4386-A586-283FA704BF3B}" type="pres">
      <dgm:prSet presAssocID="{86E121E7-9B01-4077-8667-D2A91F676F35}" presName="bgRect" presStyleLbl="bgShp" presStyleIdx="2" presStyleCnt="4"/>
      <dgm:spPr/>
    </dgm:pt>
    <dgm:pt modelId="{75A16D6D-8046-416A-BE33-6A1AFF4E465A}" type="pres">
      <dgm:prSet presAssocID="{86E121E7-9B01-4077-8667-D2A91F676F3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Microscope"/>
        </a:ext>
      </dgm:extLst>
    </dgm:pt>
    <dgm:pt modelId="{4191B943-BB07-4139-A6FB-7A507805A712}" type="pres">
      <dgm:prSet presAssocID="{86E121E7-9B01-4077-8667-D2A91F676F35}" presName="spaceRect" presStyleCnt="0"/>
      <dgm:spPr/>
    </dgm:pt>
    <dgm:pt modelId="{B49C76DB-BE36-48F4-9612-D74B2D8BFF1E}" type="pres">
      <dgm:prSet presAssocID="{86E121E7-9B01-4077-8667-D2A91F676F35}" presName="parTx" presStyleLbl="revTx" presStyleIdx="2" presStyleCnt="4">
        <dgm:presLayoutVars>
          <dgm:chMax val="0"/>
          <dgm:chPref val="0"/>
        </dgm:presLayoutVars>
      </dgm:prSet>
      <dgm:spPr/>
      <dgm:t>
        <a:bodyPr/>
        <a:lstStyle/>
        <a:p>
          <a:endParaRPr lang="en-US"/>
        </a:p>
      </dgm:t>
    </dgm:pt>
    <dgm:pt modelId="{2CCC394C-E029-4FD8-940E-4158FDB7C916}" type="pres">
      <dgm:prSet presAssocID="{ECFF9B90-A48B-4FA0-A7E9-A8398E584934}" presName="sibTrans" presStyleCnt="0"/>
      <dgm:spPr/>
    </dgm:pt>
    <dgm:pt modelId="{3778CB57-54D1-4E88-BF04-6CC42520D02D}" type="pres">
      <dgm:prSet presAssocID="{3BB95F10-0446-4FA3-A25D-8601B2C4205D}" presName="compNode" presStyleCnt="0"/>
      <dgm:spPr/>
    </dgm:pt>
    <dgm:pt modelId="{49EA9AA6-D0CB-4F16-9868-760767EAAD0C}" type="pres">
      <dgm:prSet presAssocID="{3BB95F10-0446-4FA3-A25D-8601B2C4205D}" presName="bgRect" presStyleLbl="bgShp" presStyleIdx="3" presStyleCnt="4"/>
      <dgm:spPr/>
    </dgm:pt>
    <dgm:pt modelId="{51572375-6A31-48E1-9208-DF9716550D68}" type="pres">
      <dgm:prSet presAssocID="{3BB95F10-0446-4FA3-A25D-8601B2C4205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Close"/>
        </a:ext>
      </dgm:extLst>
    </dgm:pt>
    <dgm:pt modelId="{3380FE9C-196D-49E0-A625-019C8E7F8A04}" type="pres">
      <dgm:prSet presAssocID="{3BB95F10-0446-4FA3-A25D-8601B2C4205D}" presName="spaceRect" presStyleCnt="0"/>
      <dgm:spPr/>
    </dgm:pt>
    <dgm:pt modelId="{A20ACC95-B709-4AEA-9DE1-6B092669AA6D}" type="pres">
      <dgm:prSet presAssocID="{3BB95F10-0446-4FA3-A25D-8601B2C4205D}" presName="parTx" presStyleLbl="revTx" presStyleIdx="3" presStyleCnt="4">
        <dgm:presLayoutVars>
          <dgm:chMax val="0"/>
          <dgm:chPref val="0"/>
        </dgm:presLayoutVars>
      </dgm:prSet>
      <dgm:spPr/>
      <dgm:t>
        <a:bodyPr/>
        <a:lstStyle/>
        <a:p>
          <a:endParaRPr lang="en-US"/>
        </a:p>
      </dgm:t>
    </dgm:pt>
  </dgm:ptLst>
  <dgm:cxnLst>
    <dgm:cxn modelId="{C6E3E9D9-5CCB-4B5D-9F8B-F9DDA6A8B318}" type="presOf" srcId="{7F6E5671-D289-4EA6-AFFE-C6E53450ABA4}" destId="{E8436325-D42D-4597-9163-0ED68A470882}" srcOrd="0" destOrd="0" presId="urn:microsoft.com/office/officeart/2018/2/layout/IconVerticalSolidList"/>
    <dgm:cxn modelId="{E4B99FED-918B-44CC-BE35-54E683743A6C}" srcId="{7F6E5671-D289-4EA6-AFFE-C6E53450ABA4}" destId="{D151D60B-B2DD-4800-8B85-52A12FC2AC9B}" srcOrd="0" destOrd="0" parTransId="{A77CD43D-7F35-4F14-ACAF-1C98EDC747BB}" sibTransId="{83C4DD11-20D3-4292-BD8E-A39021F026AB}"/>
    <dgm:cxn modelId="{C96B6B52-CFA6-40CD-B45F-88F57460B8F8}" srcId="{7F6E5671-D289-4EA6-AFFE-C6E53450ABA4}" destId="{3BB95F10-0446-4FA3-A25D-8601B2C4205D}" srcOrd="3" destOrd="0" parTransId="{4897C2D1-BA30-4166-A3C8-7E2F546B0063}" sibTransId="{16C12061-A830-4042-8C48-53E7233C4154}"/>
    <dgm:cxn modelId="{6B1AE821-2F0A-4A6E-BA00-CBC33F5D99C0}" type="presOf" srcId="{3BB95F10-0446-4FA3-A25D-8601B2C4205D}" destId="{A20ACC95-B709-4AEA-9DE1-6B092669AA6D}" srcOrd="0" destOrd="0" presId="urn:microsoft.com/office/officeart/2018/2/layout/IconVerticalSolidList"/>
    <dgm:cxn modelId="{874A5164-0AFD-4246-B066-B8D83EADFBAE}" type="presOf" srcId="{D151D60B-B2DD-4800-8B85-52A12FC2AC9B}" destId="{8E677255-6167-4B95-83A6-454345C84D0C}" srcOrd="0" destOrd="0" presId="urn:microsoft.com/office/officeart/2018/2/layout/IconVerticalSolidList"/>
    <dgm:cxn modelId="{76FF1834-70BA-4541-A02D-80008C49815A}" srcId="{7F6E5671-D289-4EA6-AFFE-C6E53450ABA4}" destId="{86E121E7-9B01-4077-8667-D2A91F676F35}" srcOrd="2" destOrd="0" parTransId="{5AD9013F-2990-40A5-A269-0C4D668F15A8}" sibTransId="{ECFF9B90-A48B-4FA0-A7E9-A8398E584934}"/>
    <dgm:cxn modelId="{5D30C92D-7FDD-45F0-9216-C0C32BEE6747}" srcId="{7F6E5671-D289-4EA6-AFFE-C6E53450ABA4}" destId="{E82F0BDB-3F84-4C4C-A08F-7BEBDE1F4EB0}" srcOrd="1" destOrd="0" parTransId="{53454A61-9C50-445C-A3AA-B620EDD235A2}" sibTransId="{C27BB023-A1E9-4B54-A83C-BF6F3F906220}"/>
    <dgm:cxn modelId="{4A2427E9-99DE-4F9F-B274-D92F7FC0D0A5}" type="presOf" srcId="{E82F0BDB-3F84-4C4C-A08F-7BEBDE1F4EB0}" destId="{4F33761E-F7F6-4093-AA49-53A130F3225A}" srcOrd="0" destOrd="0" presId="urn:microsoft.com/office/officeart/2018/2/layout/IconVerticalSolidList"/>
    <dgm:cxn modelId="{8AE10B05-38AB-4F72-81E5-1DBA8271B5A4}" type="presOf" srcId="{86E121E7-9B01-4077-8667-D2A91F676F35}" destId="{B49C76DB-BE36-48F4-9612-D74B2D8BFF1E}" srcOrd="0" destOrd="0" presId="urn:microsoft.com/office/officeart/2018/2/layout/IconVerticalSolidList"/>
    <dgm:cxn modelId="{7ED04B57-B258-4C63-82AA-928401D20BAE}" type="presParOf" srcId="{E8436325-D42D-4597-9163-0ED68A470882}" destId="{33123383-FEBF-4991-8251-85B1EDFB68CB}" srcOrd="0" destOrd="0" presId="urn:microsoft.com/office/officeart/2018/2/layout/IconVerticalSolidList"/>
    <dgm:cxn modelId="{96E75835-FF17-4CFB-827D-EAD300FCE050}" type="presParOf" srcId="{33123383-FEBF-4991-8251-85B1EDFB68CB}" destId="{EE81DE6C-7461-4EAC-8083-C1FBFE01CD1B}" srcOrd="0" destOrd="0" presId="urn:microsoft.com/office/officeart/2018/2/layout/IconVerticalSolidList"/>
    <dgm:cxn modelId="{E7C9AA37-36C2-4E94-8888-FF67305AA044}" type="presParOf" srcId="{33123383-FEBF-4991-8251-85B1EDFB68CB}" destId="{EEC7864A-F2FB-40AE-B54D-0E983982595D}" srcOrd="1" destOrd="0" presId="urn:microsoft.com/office/officeart/2018/2/layout/IconVerticalSolidList"/>
    <dgm:cxn modelId="{18ABD73D-3609-4131-B9BB-5E909C60DA69}" type="presParOf" srcId="{33123383-FEBF-4991-8251-85B1EDFB68CB}" destId="{713353E4-C9EB-4069-A5AC-BE16F6D5880C}" srcOrd="2" destOrd="0" presId="urn:microsoft.com/office/officeart/2018/2/layout/IconVerticalSolidList"/>
    <dgm:cxn modelId="{B484F4BB-63F5-4D42-912E-A20184716508}" type="presParOf" srcId="{33123383-FEBF-4991-8251-85B1EDFB68CB}" destId="{8E677255-6167-4B95-83A6-454345C84D0C}" srcOrd="3" destOrd="0" presId="urn:microsoft.com/office/officeart/2018/2/layout/IconVerticalSolidList"/>
    <dgm:cxn modelId="{18FAC3C8-11FA-4676-BDDC-5F6FDEB6B749}" type="presParOf" srcId="{E8436325-D42D-4597-9163-0ED68A470882}" destId="{04CC061F-C5F2-4CF5-8EC1-D18F7D2E9626}" srcOrd="1" destOrd="0" presId="urn:microsoft.com/office/officeart/2018/2/layout/IconVerticalSolidList"/>
    <dgm:cxn modelId="{ACC39FEB-BD4C-47CE-92ED-31F6FB183D52}" type="presParOf" srcId="{E8436325-D42D-4597-9163-0ED68A470882}" destId="{CA416CE3-A6C7-454F-A689-2D64F89028B3}" srcOrd="2" destOrd="0" presId="urn:microsoft.com/office/officeart/2018/2/layout/IconVerticalSolidList"/>
    <dgm:cxn modelId="{AD33302B-2E16-4592-BA29-18829670AEB7}" type="presParOf" srcId="{CA416CE3-A6C7-454F-A689-2D64F89028B3}" destId="{3635A8AD-27BC-4906-BD33-95CB50160D13}" srcOrd="0" destOrd="0" presId="urn:microsoft.com/office/officeart/2018/2/layout/IconVerticalSolidList"/>
    <dgm:cxn modelId="{22F28114-8B25-4438-BA8B-D38015F6F82C}" type="presParOf" srcId="{CA416CE3-A6C7-454F-A689-2D64F89028B3}" destId="{AA847536-7F82-47B8-8537-BAFA4A34B678}" srcOrd="1" destOrd="0" presId="urn:microsoft.com/office/officeart/2018/2/layout/IconVerticalSolidList"/>
    <dgm:cxn modelId="{389B8DED-6D48-440D-BD45-A51455792E75}" type="presParOf" srcId="{CA416CE3-A6C7-454F-A689-2D64F89028B3}" destId="{0DBDED1F-B37F-413B-8CFA-DE3AE90A8A7C}" srcOrd="2" destOrd="0" presId="urn:microsoft.com/office/officeart/2018/2/layout/IconVerticalSolidList"/>
    <dgm:cxn modelId="{3F14D4FD-5B36-4B74-9D35-497E247BAD51}" type="presParOf" srcId="{CA416CE3-A6C7-454F-A689-2D64F89028B3}" destId="{4F33761E-F7F6-4093-AA49-53A130F3225A}" srcOrd="3" destOrd="0" presId="urn:microsoft.com/office/officeart/2018/2/layout/IconVerticalSolidList"/>
    <dgm:cxn modelId="{16D5ECD1-B0C5-499F-8EAB-0C61B6DD54D8}" type="presParOf" srcId="{E8436325-D42D-4597-9163-0ED68A470882}" destId="{FC187262-8CA1-4A3A-BF8F-9F01C9F38BAB}" srcOrd="3" destOrd="0" presId="urn:microsoft.com/office/officeart/2018/2/layout/IconVerticalSolidList"/>
    <dgm:cxn modelId="{47697678-FF30-452B-84E8-45ED1890175D}" type="presParOf" srcId="{E8436325-D42D-4597-9163-0ED68A470882}" destId="{1845367A-C516-4B00-969A-2CC8D316CAA5}" srcOrd="4" destOrd="0" presId="urn:microsoft.com/office/officeart/2018/2/layout/IconVerticalSolidList"/>
    <dgm:cxn modelId="{19ECFE8C-850D-494A-BCC5-DD9E90F10BFD}" type="presParOf" srcId="{1845367A-C516-4B00-969A-2CC8D316CAA5}" destId="{DFEBD542-6C1B-4386-A586-283FA704BF3B}" srcOrd="0" destOrd="0" presId="urn:microsoft.com/office/officeart/2018/2/layout/IconVerticalSolidList"/>
    <dgm:cxn modelId="{9AD68117-1BEE-4288-BDB7-5A4BE0FD0676}" type="presParOf" srcId="{1845367A-C516-4B00-969A-2CC8D316CAA5}" destId="{75A16D6D-8046-416A-BE33-6A1AFF4E465A}" srcOrd="1" destOrd="0" presId="urn:microsoft.com/office/officeart/2018/2/layout/IconVerticalSolidList"/>
    <dgm:cxn modelId="{8D6CE256-768D-491B-A727-D9E1A8E0DC0B}" type="presParOf" srcId="{1845367A-C516-4B00-969A-2CC8D316CAA5}" destId="{4191B943-BB07-4139-A6FB-7A507805A712}" srcOrd="2" destOrd="0" presId="urn:microsoft.com/office/officeart/2018/2/layout/IconVerticalSolidList"/>
    <dgm:cxn modelId="{1F4DA41A-CE00-474A-A581-1EFEE70501CC}" type="presParOf" srcId="{1845367A-C516-4B00-969A-2CC8D316CAA5}" destId="{B49C76DB-BE36-48F4-9612-D74B2D8BFF1E}" srcOrd="3" destOrd="0" presId="urn:microsoft.com/office/officeart/2018/2/layout/IconVerticalSolidList"/>
    <dgm:cxn modelId="{73A53B1E-327A-4325-B51F-A10C9DAFD03E}" type="presParOf" srcId="{E8436325-D42D-4597-9163-0ED68A470882}" destId="{2CCC394C-E029-4FD8-940E-4158FDB7C916}" srcOrd="5" destOrd="0" presId="urn:microsoft.com/office/officeart/2018/2/layout/IconVerticalSolidList"/>
    <dgm:cxn modelId="{7279B0F6-7DDA-4690-90B7-EA214BE2D8DE}" type="presParOf" srcId="{E8436325-D42D-4597-9163-0ED68A470882}" destId="{3778CB57-54D1-4E88-BF04-6CC42520D02D}" srcOrd="6" destOrd="0" presId="urn:microsoft.com/office/officeart/2018/2/layout/IconVerticalSolidList"/>
    <dgm:cxn modelId="{6B88FE5A-00F1-466F-934A-AD5BC7850010}" type="presParOf" srcId="{3778CB57-54D1-4E88-BF04-6CC42520D02D}" destId="{49EA9AA6-D0CB-4F16-9868-760767EAAD0C}" srcOrd="0" destOrd="0" presId="urn:microsoft.com/office/officeart/2018/2/layout/IconVerticalSolidList"/>
    <dgm:cxn modelId="{55804331-DCAB-4EC9-99D4-0970380DA6D9}" type="presParOf" srcId="{3778CB57-54D1-4E88-BF04-6CC42520D02D}" destId="{51572375-6A31-48E1-9208-DF9716550D68}" srcOrd="1" destOrd="0" presId="urn:microsoft.com/office/officeart/2018/2/layout/IconVerticalSolidList"/>
    <dgm:cxn modelId="{AF0B9707-1E7F-461C-B442-4C65F36B9C7A}" type="presParOf" srcId="{3778CB57-54D1-4E88-BF04-6CC42520D02D}" destId="{3380FE9C-196D-49E0-A625-019C8E7F8A04}" srcOrd="2" destOrd="0" presId="urn:microsoft.com/office/officeart/2018/2/layout/IconVerticalSolidList"/>
    <dgm:cxn modelId="{FD4F62B3-7E17-4E9C-9E21-44A69C0FC579}" type="presParOf" srcId="{3778CB57-54D1-4E88-BF04-6CC42520D02D}" destId="{A20ACC95-B709-4AEA-9DE1-6B092669AA6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F5A71C-414A-4D49-AF0D-4C5DFEDCD4A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75E968F-5717-4CE2-892E-3A8DBE24F3D7}">
      <dgm:prSet/>
      <dgm:spPr/>
      <dgm:t>
        <a:bodyPr/>
        <a:lstStyle/>
        <a:p>
          <a:r>
            <a:rPr lang="en-US"/>
            <a:t>The confusion matrix summarized the following correct/incorrect predictions:</a:t>
          </a:r>
        </a:p>
      </dgm:t>
    </dgm:pt>
    <dgm:pt modelId="{43669B9D-9452-4E70-90A9-606E724B8BB8}" type="parTrans" cxnId="{0A79A378-3F4C-4480-A178-71C3BF1BB32D}">
      <dgm:prSet/>
      <dgm:spPr/>
      <dgm:t>
        <a:bodyPr/>
        <a:lstStyle/>
        <a:p>
          <a:endParaRPr lang="en-US"/>
        </a:p>
      </dgm:t>
    </dgm:pt>
    <dgm:pt modelId="{4E8A1E7E-00A1-4023-8030-396527BEA815}" type="sibTrans" cxnId="{0A79A378-3F4C-4480-A178-71C3BF1BB32D}">
      <dgm:prSet/>
      <dgm:spPr/>
      <dgm:t>
        <a:bodyPr/>
        <a:lstStyle/>
        <a:p>
          <a:endParaRPr lang="en-US"/>
        </a:p>
      </dgm:t>
    </dgm:pt>
    <dgm:pt modelId="{7D060D5E-7A9B-4CC4-A8D0-7CC3AA9CB81B}">
      <dgm:prSet/>
      <dgm:spPr/>
      <dgm:t>
        <a:bodyPr/>
        <a:lstStyle/>
        <a:p>
          <a:r>
            <a:rPr lang="en-US"/>
            <a:t>True Positive – actual class was positive and was predicted as positive.</a:t>
          </a:r>
        </a:p>
      </dgm:t>
    </dgm:pt>
    <dgm:pt modelId="{D4E459C9-9437-482B-ACF7-23F0C4B77A9E}" type="parTrans" cxnId="{F714E692-5B27-47BF-8065-AFB2856D25CA}">
      <dgm:prSet/>
      <dgm:spPr/>
      <dgm:t>
        <a:bodyPr/>
        <a:lstStyle/>
        <a:p>
          <a:endParaRPr lang="en-US"/>
        </a:p>
      </dgm:t>
    </dgm:pt>
    <dgm:pt modelId="{82A8CF6D-ACA3-45FC-AEE1-8785FB3BF235}" type="sibTrans" cxnId="{F714E692-5B27-47BF-8065-AFB2856D25CA}">
      <dgm:prSet/>
      <dgm:spPr/>
      <dgm:t>
        <a:bodyPr/>
        <a:lstStyle/>
        <a:p>
          <a:endParaRPr lang="en-US"/>
        </a:p>
      </dgm:t>
    </dgm:pt>
    <dgm:pt modelId="{3F0FFDDB-09BC-4599-9BA4-42896C52BE1D}">
      <dgm:prSet/>
      <dgm:spPr/>
      <dgm:t>
        <a:bodyPr/>
        <a:lstStyle/>
        <a:p>
          <a:r>
            <a:rPr lang="en-US"/>
            <a:t>False Positive – actual class was negative and was predicted as positive.</a:t>
          </a:r>
        </a:p>
      </dgm:t>
    </dgm:pt>
    <dgm:pt modelId="{F903BB0B-532E-48A1-8BD0-6E1B150FD39C}" type="parTrans" cxnId="{D5B0561B-76A9-4407-A820-64B6C2B935DE}">
      <dgm:prSet/>
      <dgm:spPr/>
      <dgm:t>
        <a:bodyPr/>
        <a:lstStyle/>
        <a:p>
          <a:endParaRPr lang="en-US"/>
        </a:p>
      </dgm:t>
    </dgm:pt>
    <dgm:pt modelId="{7F1490C9-AC72-48A1-B982-4C6A3111B68A}" type="sibTrans" cxnId="{D5B0561B-76A9-4407-A820-64B6C2B935DE}">
      <dgm:prSet/>
      <dgm:spPr/>
      <dgm:t>
        <a:bodyPr/>
        <a:lstStyle/>
        <a:p>
          <a:endParaRPr lang="en-US"/>
        </a:p>
      </dgm:t>
    </dgm:pt>
    <dgm:pt modelId="{3F7F8886-EC71-42FA-9D9F-3961D78A36D4}">
      <dgm:prSet/>
      <dgm:spPr/>
      <dgm:t>
        <a:bodyPr/>
        <a:lstStyle/>
        <a:p>
          <a:r>
            <a:rPr lang="en-US"/>
            <a:t>True Negative – actual class was negative and it was predicted as negative.</a:t>
          </a:r>
        </a:p>
      </dgm:t>
    </dgm:pt>
    <dgm:pt modelId="{1A3FF993-D8EB-4A1A-8A5A-09B194079BBB}" type="parTrans" cxnId="{0B8D91B1-335D-4614-AA88-2799F4056AB6}">
      <dgm:prSet/>
      <dgm:spPr/>
      <dgm:t>
        <a:bodyPr/>
        <a:lstStyle/>
        <a:p>
          <a:endParaRPr lang="en-US"/>
        </a:p>
      </dgm:t>
    </dgm:pt>
    <dgm:pt modelId="{8818F743-17E0-4BE2-9EF7-29ECB2F41639}" type="sibTrans" cxnId="{0B8D91B1-335D-4614-AA88-2799F4056AB6}">
      <dgm:prSet/>
      <dgm:spPr/>
      <dgm:t>
        <a:bodyPr/>
        <a:lstStyle/>
        <a:p>
          <a:endParaRPr lang="en-US"/>
        </a:p>
      </dgm:t>
    </dgm:pt>
    <dgm:pt modelId="{243036B8-4230-474B-B39B-677F13169C3B}">
      <dgm:prSet/>
      <dgm:spPr/>
      <dgm:t>
        <a:bodyPr/>
        <a:lstStyle/>
        <a:p>
          <a:r>
            <a:rPr lang="en-US"/>
            <a:t>False negative – actual class was positive but was predicted as negative.</a:t>
          </a:r>
        </a:p>
      </dgm:t>
    </dgm:pt>
    <dgm:pt modelId="{41575D1B-1976-43CD-9EA6-F714EB249DE1}" type="parTrans" cxnId="{12AA66C3-C0B4-4854-81ED-D1E53357B4F9}">
      <dgm:prSet/>
      <dgm:spPr/>
      <dgm:t>
        <a:bodyPr/>
        <a:lstStyle/>
        <a:p>
          <a:endParaRPr lang="en-US"/>
        </a:p>
      </dgm:t>
    </dgm:pt>
    <dgm:pt modelId="{408592EF-3795-4561-A27A-9FF5D71B11EA}" type="sibTrans" cxnId="{12AA66C3-C0B4-4854-81ED-D1E53357B4F9}">
      <dgm:prSet/>
      <dgm:spPr/>
      <dgm:t>
        <a:bodyPr/>
        <a:lstStyle/>
        <a:p>
          <a:endParaRPr lang="en-US"/>
        </a:p>
      </dgm:t>
    </dgm:pt>
    <dgm:pt modelId="{34D4A189-126C-4448-9A4A-CECA3A0244AB}" type="pres">
      <dgm:prSet presAssocID="{52F5A71C-414A-4D49-AF0D-4C5DFEDCD4A5}" presName="linear" presStyleCnt="0">
        <dgm:presLayoutVars>
          <dgm:animLvl val="lvl"/>
          <dgm:resizeHandles val="exact"/>
        </dgm:presLayoutVars>
      </dgm:prSet>
      <dgm:spPr/>
      <dgm:t>
        <a:bodyPr/>
        <a:lstStyle/>
        <a:p>
          <a:endParaRPr lang="en-US"/>
        </a:p>
      </dgm:t>
    </dgm:pt>
    <dgm:pt modelId="{02CD0B2E-DA1B-42AF-BBF6-EAD43F0C3F6F}" type="pres">
      <dgm:prSet presAssocID="{B75E968F-5717-4CE2-892E-3A8DBE24F3D7}" presName="parentText" presStyleLbl="node1" presStyleIdx="0" presStyleCnt="5">
        <dgm:presLayoutVars>
          <dgm:chMax val="0"/>
          <dgm:bulletEnabled val="1"/>
        </dgm:presLayoutVars>
      </dgm:prSet>
      <dgm:spPr/>
      <dgm:t>
        <a:bodyPr/>
        <a:lstStyle/>
        <a:p>
          <a:endParaRPr lang="en-US"/>
        </a:p>
      </dgm:t>
    </dgm:pt>
    <dgm:pt modelId="{694D4645-241B-4937-AE8D-C98309733955}" type="pres">
      <dgm:prSet presAssocID="{4E8A1E7E-00A1-4023-8030-396527BEA815}" presName="spacer" presStyleCnt="0"/>
      <dgm:spPr/>
    </dgm:pt>
    <dgm:pt modelId="{C250B012-4600-4E74-AE88-145216951EFD}" type="pres">
      <dgm:prSet presAssocID="{7D060D5E-7A9B-4CC4-A8D0-7CC3AA9CB81B}" presName="parentText" presStyleLbl="node1" presStyleIdx="1" presStyleCnt="5">
        <dgm:presLayoutVars>
          <dgm:chMax val="0"/>
          <dgm:bulletEnabled val="1"/>
        </dgm:presLayoutVars>
      </dgm:prSet>
      <dgm:spPr/>
      <dgm:t>
        <a:bodyPr/>
        <a:lstStyle/>
        <a:p>
          <a:endParaRPr lang="en-US"/>
        </a:p>
      </dgm:t>
    </dgm:pt>
    <dgm:pt modelId="{217DF512-3893-4689-BB75-45445DBB2931}" type="pres">
      <dgm:prSet presAssocID="{82A8CF6D-ACA3-45FC-AEE1-8785FB3BF235}" presName="spacer" presStyleCnt="0"/>
      <dgm:spPr/>
    </dgm:pt>
    <dgm:pt modelId="{6EB12DD6-F66A-4495-AAC4-AD39048BA1F9}" type="pres">
      <dgm:prSet presAssocID="{3F0FFDDB-09BC-4599-9BA4-42896C52BE1D}" presName="parentText" presStyleLbl="node1" presStyleIdx="2" presStyleCnt="5">
        <dgm:presLayoutVars>
          <dgm:chMax val="0"/>
          <dgm:bulletEnabled val="1"/>
        </dgm:presLayoutVars>
      </dgm:prSet>
      <dgm:spPr/>
      <dgm:t>
        <a:bodyPr/>
        <a:lstStyle/>
        <a:p>
          <a:endParaRPr lang="en-US"/>
        </a:p>
      </dgm:t>
    </dgm:pt>
    <dgm:pt modelId="{EF38A4FD-3427-4C86-8D8D-4BD2BE49DED6}" type="pres">
      <dgm:prSet presAssocID="{7F1490C9-AC72-48A1-B982-4C6A3111B68A}" presName="spacer" presStyleCnt="0"/>
      <dgm:spPr/>
    </dgm:pt>
    <dgm:pt modelId="{0A9346A7-14A5-468F-AA5F-F638ABBABAB4}" type="pres">
      <dgm:prSet presAssocID="{3F7F8886-EC71-42FA-9D9F-3961D78A36D4}" presName="parentText" presStyleLbl="node1" presStyleIdx="3" presStyleCnt="5">
        <dgm:presLayoutVars>
          <dgm:chMax val="0"/>
          <dgm:bulletEnabled val="1"/>
        </dgm:presLayoutVars>
      </dgm:prSet>
      <dgm:spPr/>
      <dgm:t>
        <a:bodyPr/>
        <a:lstStyle/>
        <a:p>
          <a:endParaRPr lang="en-US"/>
        </a:p>
      </dgm:t>
    </dgm:pt>
    <dgm:pt modelId="{B37C74B1-62FA-4F88-844B-1C6BEA42BA49}" type="pres">
      <dgm:prSet presAssocID="{8818F743-17E0-4BE2-9EF7-29ECB2F41639}" presName="spacer" presStyleCnt="0"/>
      <dgm:spPr/>
    </dgm:pt>
    <dgm:pt modelId="{CD350D83-674F-4D25-9CE5-FBC613BC4A69}" type="pres">
      <dgm:prSet presAssocID="{243036B8-4230-474B-B39B-677F13169C3B}" presName="parentText" presStyleLbl="node1" presStyleIdx="4" presStyleCnt="5">
        <dgm:presLayoutVars>
          <dgm:chMax val="0"/>
          <dgm:bulletEnabled val="1"/>
        </dgm:presLayoutVars>
      </dgm:prSet>
      <dgm:spPr/>
      <dgm:t>
        <a:bodyPr/>
        <a:lstStyle/>
        <a:p>
          <a:endParaRPr lang="en-US"/>
        </a:p>
      </dgm:t>
    </dgm:pt>
  </dgm:ptLst>
  <dgm:cxnLst>
    <dgm:cxn modelId="{54F6C7DD-71A8-49A3-B36A-79C6D466CE83}" type="presOf" srcId="{3F7F8886-EC71-42FA-9D9F-3961D78A36D4}" destId="{0A9346A7-14A5-468F-AA5F-F638ABBABAB4}" srcOrd="0" destOrd="0" presId="urn:microsoft.com/office/officeart/2005/8/layout/vList2"/>
    <dgm:cxn modelId="{12AA66C3-C0B4-4854-81ED-D1E53357B4F9}" srcId="{52F5A71C-414A-4D49-AF0D-4C5DFEDCD4A5}" destId="{243036B8-4230-474B-B39B-677F13169C3B}" srcOrd="4" destOrd="0" parTransId="{41575D1B-1976-43CD-9EA6-F714EB249DE1}" sibTransId="{408592EF-3795-4561-A27A-9FF5D71B11EA}"/>
    <dgm:cxn modelId="{D5B0561B-76A9-4407-A820-64B6C2B935DE}" srcId="{52F5A71C-414A-4D49-AF0D-4C5DFEDCD4A5}" destId="{3F0FFDDB-09BC-4599-9BA4-42896C52BE1D}" srcOrd="2" destOrd="0" parTransId="{F903BB0B-532E-48A1-8BD0-6E1B150FD39C}" sibTransId="{7F1490C9-AC72-48A1-B982-4C6A3111B68A}"/>
    <dgm:cxn modelId="{7767C90D-BD0F-41E4-B0FE-8FB91F0881DF}" type="presOf" srcId="{7D060D5E-7A9B-4CC4-A8D0-7CC3AA9CB81B}" destId="{C250B012-4600-4E74-AE88-145216951EFD}" srcOrd="0" destOrd="0" presId="urn:microsoft.com/office/officeart/2005/8/layout/vList2"/>
    <dgm:cxn modelId="{0B8D91B1-335D-4614-AA88-2799F4056AB6}" srcId="{52F5A71C-414A-4D49-AF0D-4C5DFEDCD4A5}" destId="{3F7F8886-EC71-42FA-9D9F-3961D78A36D4}" srcOrd="3" destOrd="0" parTransId="{1A3FF993-D8EB-4A1A-8A5A-09B194079BBB}" sibTransId="{8818F743-17E0-4BE2-9EF7-29ECB2F41639}"/>
    <dgm:cxn modelId="{3053A20E-33E0-4975-BBD0-83683D217387}" type="presOf" srcId="{52F5A71C-414A-4D49-AF0D-4C5DFEDCD4A5}" destId="{34D4A189-126C-4448-9A4A-CECA3A0244AB}" srcOrd="0" destOrd="0" presId="urn:microsoft.com/office/officeart/2005/8/layout/vList2"/>
    <dgm:cxn modelId="{0A79A378-3F4C-4480-A178-71C3BF1BB32D}" srcId="{52F5A71C-414A-4D49-AF0D-4C5DFEDCD4A5}" destId="{B75E968F-5717-4CE2-892E-3A8DBE24F3D7}" srcOrd="0" destOrd="0" parTransId="{43669B9D-9452-4E70-90A9-606E724B8BB8}" sibTransId="{4E8A1E7E-00A1-4023-8030-396527BEA815}"/>
    <dgm:cxn modelId="{F714E692-5B27-47BF-8065-AFB2856D25CA}" srcId="{52F5A71C-414A-4D49-AF0D-4C5DFEDCD4A5}" destId="{7D060D5E-7A9B-4CC4-A8D0-7CC3AA9CB81B}" srcOrd="1" destOrd="0" parTransId="{D4E459C9-9437-482B-ACF7-23F0C4B77A9E}" sibTransId="{82A8CF6D-ACA3-45FC-AEE1-8785FB3BF235}"/>
    <dgm:cxn modelId="{0FE4A681-AE21-4EE2-A808-FEC1A53921E9}" type="presOf" srcId="{B75E968F-5717-4CE2-892E-3A8DBE24F3D7}" destId="{02CD0B2E-DA1B-42AF-BBF6-EAD43F0C3F6F}" srcOrd="0" destOrd="0" presId="urn:microsoft.com/office/officeart/2005/8/layout/vList2"/>
    <dgm:cxn modelId="{A12069C9-9962-438C-9B0D-BA75EA2C4B44}" type="presOf" srcId="{3F0FFDDB-09BC-4599-9BA4-42896C52BE1D}" destId="{6EB12DD6-F66A-4495-AAC4-AD39048BA1F9}" srcOrd="0" destOrd="0" presId="urn:microsoft.com/office/officeart/2005/8/layout/vList2"/>
    <dgm:cxn modelId="{213DB7D3-548C-40F3-A825-A8D5AE8B96AA}" type="presOf" srcId="{243036B8-4230-474B-B39B-677F13169C3B}" destId="{CD350D83-674F-4D25-9CE5-FBC613BC4A69}" srcOrd="0" destOrd="0" presId="urn:microsoft.com/office/officeart/2005/8/layout/vList2"/>
    <dgm:cxn modelId="{4866CC6C-40CC-4179-AE53-194D2B1A35B0}" type="presParOf" srcId="{34D4A189-126C-4448-9A4A-CECA3A0244AB}" destId="{02CD0B2E-DA1B-42AF-BBF6-EAD43F0C3F6F}" srcOrd="0" destOrd="0" presId="urn:microsoft.com/office/officeart/2005/8/layout/vList2"/>
    <dgm:cxn modelId="{21FBEA0D-18A5-4674-8C20-B5F0BDD8C1CE}" type="presParOf" srcId="{34D4A189-126C-4448-9A4A-CECA3A0244AB}" destId="{694D4645-241B-4937-AE8D-C98309733955}" srcOrd="1" destOrd="0" presId="urn:microsoft.com/office/officeart/2005/8/layout/vList2"/>
    <dgm:cxn modelId="{03A03334-C091-4AFC-9C02-3640A0F79086}" type="presParOf" srcId="{34D4A189-126C-4448-9A4A-CECA3A0244AB}" destId="{C250B012-4600-4E74-AE88-145216951EFD}" srcOrd="2" destOrd="0" presId="urn:microsoft.com/office/officeart/2005/8/layout/vList2"/>
    <dgm:cxn modelId="{9D5A3A7E-9FCA-4DC8-B7D2-DDC544153F3A}" type="presParOf" srcId="{34D4A189-126C-4448-9A4A-CECA3A0244AB}" destId="{217DF512-3893-4689-BB75-45445DBB2931}" srcOrd="3" destOrd="0" presId="urn:microsoft.com/office/officeart/2005/8/layout/vList2"/>
    <dgm:cxn modelId="{84477CF0-F9DA-4236-AD18-FD975AE50A11}" type="presParOf" srcId="{34D4A189-126C-4448-9A4A-CECA3A0244AB}" destId="{6EB12DD6-F66A-4495-AAC4-AD39048BA1F9}" srcOrd="4" destOrd="0" presId="urn:microsoft.com/office/officeart/2005/8/layout/vList2"/>
    <dgm:cxn modelId="{F48ECA24-C4B1-464E-9EBA-46CDFBC0CE22}" type="presParOf" srcId="{34D4A189-126C-4448-9A4A-CECA3A0244AB}" destId="{EF38A4FD-3427-4C86-8D8D-4BD2BE49DED6}" srcOrd="5" destOrd="0" presId="urn:microsoft.com/office/officeart/2005/8/layout/vList2"/>
    <dgm:cxn modelId="{31610E7E-01B0-4047-A5D9-C774ACF6113E}" type="presParOf" srcId="{34D4A189-126C-4448-9A4A-CECA3A0244AB}" destId="{0A9346A7-14A5-468F-AA5F-F638ABBABAB4}" srcOrd="6" destOrd="0" presId="urn:microsoft.com/office/officeart/2005/8/layout/vList2"/>
    <dgm:cxn modelId="{940049AE-DF85-4A7F-A0EB-E0E99976AD92}" type="presParOf" srcId="{34D4A189-126C-4448-9A4A-CECA3A0244AB}" destId="{B37C74B1-62FA-4F88-844B-1C6BEA42BA49}" srcOrd="7" destOrd="0" presId="urn:microsoft.com/office/officeart/2005/8/layout/vList2"/>
    <dgm:cxn modelId="{FDA17466-1D62-4040-85B5-502DCAAA916A}" type="presParOf" srcId="{34D4A189-126C-4448-9A4A-CECA3A0244AB}" destId="{CD350D83-674F-4D25-9CE5-FBC613BC4A6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523AA5-3454-4F1C-8775-7D0BF49FB4E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A729B36-A517-4664-A6DA-EDBEA89B4EC1}">
      <dgm:prSet/>
      <dgm:spPr/>
      <dgm:t>
        <a:bodyPr/>
        <a:lstStyle/>
        <a:p>
          <a:r>
            <a:rPr lang="en-US"/>
            <a:t>Some important metrics include the following:</a:t>
          </a:r>
        </a:p>
      </dgm:t>
    </dgm:pt>
    <dgm:pt modelId="{46827064-7FDD-4222-B986-ECB51F62DF35}" type="parTrans" cxnId="{2118B720-F357-4846-96C0-01838F53FB1C}">
      <dgm:prSet/>
      <dgm:spPr/>
      <dgm:t>
        <a:bodyPr/>
        <a:lstStyle/>
        <a:p>
          <a:endParaRPr lang="en-US"/>
        </a:p>
      </dgm:t>
    </dgm:pt>
    <dgm:pt modelId="{DC9CC275-E637-4D6C-8276-F5D2D636270A}" type="sibTrans" cxnId="{2118B720-F357-4846-96C0-01838F53FB1C}">
      <dgm:prSet/>
      <dgm:spPr/>
      <dgm:t>
        <a:bodyPr/>
        <a:lstStyle/>
        <a:p>
          <a:endParaRPr lang="en-US"/>
        </a:p>
      </dgm:t>
    </dgm:pt>
    <dgm:pt modelId="{8DE4D859-243E-4FEE-A2FC-F71F41664E51}">
      <dgm:prSet/>
      <dgm:spPr/>
      <dgm:t>
        <a:bodyPr/>
        <a:lstStyle/>
        <a:p>
          <a:r>
            <a:rPr lang="en-US"/>
            <a:t>Receiver Operator Characteristic (ROC) Curve – Graphically plots the rate of true positives to false positives.  Generally the larger the “Area Under the Curve” the better the model. Rule of thumb &gt; .80 is a good model.</a:t>
          </a:r>
        </a:p>
      </dgm:t>
    </dgm:pt>
    <dgm:pt modelId="{9C45A91E-EEFE-4341-8EA0-979316456637}" type="parTrans" cxnId="{3FF1CB4A-D81F-4013-AAA2-FF052D38F444}">
      <dgm:prSet/>
      <dgm:spPr/>
      <dgm:t>
        <a:bodyPr/>
        <a:lstStyle/>
        <a:p>
          <a:endParaRPr lang="en-US"/>
        </a:p>
      </dgm:t>
    </dgm:pt>
    <dgm:pt modelId="{FAF4D4C7-D716-4392-B3FD-F744284B69CF}" type="sibTrans" cxnId="{3FF1CB4A-D81F-4013-AAA2-FF052D38F444}">
      <dgm:prSet/>
      <dgm:spPr/>
      <dgm:t>
        <a:bodyPr/>
        <a:lstStyle/>
        <a:p>
          <a:endParaRPr lang="en-US"/>
        </a:p>
      </dgm:t>
    </dgm:pt>
    <dgm:pt modelId="{41235AB2-EFF5-4CCB-86EE-79B640DB216E}">
      <dgm:prSet/>
      <dgm:spPr/>
      <dgm:t>
        <a:bodyPr/>
        <a:lstStyle/>
        <a:p>
          <a:r>
            <a:rPr lang="en-US"/>
            <a:t>Accuracy – what % of all predictions are correct.</a:t>
          </a:r>
        </a:p>
      </dgm:t>
    </dgm:pt>
    <dgm:pt modelId="{48B827B0-EF0F-44C8-9E76-FFFBC9615C58}" type="parTrans" cxnId="{036EA6F5-CD46-49A6-8F37-019306123371}">
      <dgm:prSet/>
      <dgm:spPr/>
      <dgm:t>
        <a:bodyPr/>
        <a:lstStyle/>
        <a:p>
          <a:endParaRPr lang="en-US"/>
        </a:p>
      </dgm:t>
    </dgm:pt>
    <dgm:pt modelId="{72115629-8CED-4F0F-B896-2F42C581FDB2}" type="sibTrans" cxnId="{036EA6F5-CD46-49A6-8F37-019306123371}">
      <dgm:prSet/>
      <dgm:spPr/>
      <dgm:t>
        <a:bodyPr/>
        <a:lstStyle/>
        <a:p>
          <a:endParaRPr lang="en-US"/>
        </a:p>
      </dgm:t>
    </dgm:pt>
    <dgm:pt modelId="{F6C8B945-D1CD-4305-A634-76E5F1E14599}">
      <dgm:prSet/>
      <dgm:spPr/>
      <dgm:t>
        <a:bodyPr/>
        <a:lstStyle/>
        <a:p>
          <a:r>
            <a:rPr lang="en-US"/>
            <a:t>Recall or Sensitivity - the proportion of actual positive cases that are correctly classified.</a:t>
          </a:r>
        </a:p>
      </dgm:t>
    </dgm:pt>
    <dgm:pt modelId="{A48D23E2-8292-4F7B-9693-D595F09E254C}" type="parTrans" cxnId="{EB622ADA-0CB1-4B74-969B-C0A671782141}">
      <dgm:prSet/>
      <dgm:spPr/>
      <dgm:t>
        <a:bodyPr/>
        <a:lstStyle/>
        <a:p>
          <a:endParaRPr lang="en-US"/>
        </a:p>
      </dgm:t>
    </dgm:pt>
    <dgm:pt modelId="{54DB2DC0-85DB-40F3-86A0-C22C9301AFD6}" type="sibTrans" cxnId="{EB622ADA-0CB1-4B74-969B-C0A671782141}">
      <dgm:prSet/>
      <dgm:spPr/>
      <dgm:t>
        <a:bodyPr/>
        <a:lstStyle/>
        <a:p>
          <a:endParaRPr lang="en-US"/>
        </a:p>
      </dgm:t>
    </dgm:pt>
    <dgm:pt modelId="{4778A667-0EC2-4719-9509-34D546590CFC}" type="pres">
      <dgm:prSet presAssocID="{29523AA5-3454-4F1C-8775-7D0BF49FB4E0}" presName="linear" presStyleCnt="0">
        <dgm:presLayoutVars>
          <dgm:animLvl val="lvl"/>
          <dgm:resizeHandles val="exact"/>
        </dgm:presLayoutVars>
      </dgm:prSet>
      <dgm:spPr/>
      <dgm:t>
        <a:bodyPr/>
        <a:lstStyle/>
        <a:p>
          <a:endParaRPr lang="en-US"/>
        </a:p>
      </dgm:t>
    </dgm:pt>
    <dgm:pt modelId="{A6099FC7-473B-42EA-815F-7E0E4B4FD3E3}" type="pres">
      <dgm:prSet presAssocID="{EA729B36-A517-4664-A6DA-EDBEA89B4EC1}" presName="parentText" presStyleLbl="node1" presStyleIdx="0" presStyleCnt="4">
        <dgm:presLayoutVars>
          <dgm:chMax val="0"/>
          <dgm:bulletEnabled val="1"/>
        </dgm:presLayoutVars>
      </dgm:prSet>
      <dgm:spPr/>
      <dgm:t>
        <a:bodyPr/>
        <a:lstStyle/>
        <a:p>
          <a:endParaRPr lang="en-US"/>
        </a:p>
      </dgm:t>
    </dgm:pt>
    <dgm:pt modelId="{F27FE5AB-AE34-4F23-9641-745B65195A8A}" type="pres">
      <dgm:prSet presAssocID="{DC9CC275-E637-4D6C-8276-F5D2D636270A}" presName="spacer" presStyleCnt="0"/>
      <dgm:spPr/>
    </dgm:pt>
    <dgm:pt modelId="{CB67BDBC-9C0B-4FAC-8538-E62A476114EE}" type="pres">
      <dgm:prSet presAssocID="{8DE4D859-243E-4FEE-A2FC-F71F41664E51}" presName="parentText" presStyleLbl="node1" presStyleIdx="1" presStyleCnt="4">
        <dgm:presLayoutVars>
          <dgm:chMax val="0"/>
          <dgm:bulletEnabled val="1"/>
        </dgm:presLayoutVars>
      </dgm:prSet>
      <dgm:spPr/>
      <dgm:t>
        <a:bodyPr/>
        <a:lstStyle/>
        <a:p>
          <a:endParaRPr lang="en-US"/>
        </a:p>
      </dgm:t>
    </dgm:pt>
    <dgm:pt modelId="{D6B8886D-6753-4393-9C5E-2382EBC74D49}" type="pres">
      <dgm:prSet presAssocID="{FAF4D4C7-D716-4392-B3FD-F744284B69CF}" presName="spacer" presStyleCnt="0"/>
      <dgm:spPr/>
    </dgm:pt>
    <dgm:pt modelId="{F58E196B-FB7B-4BDD-942E-673F0AFA7355}" type="pres">
      <dgm:prSet presAssocID="{41235AB2-EFF5-4CCB-86EE-79B640DB216E}" presName="parentText" presStyleLbl="node1" presStyleIdx="2" presStyleCnt="4">
        <dgm:presLayoutVars>
          <dgm:chMax val="0"/>
          <dgm:bulletEnabled val="1"/>
        </dgm:presLayoutVars>
      </dgm:prSet>
      <dgm:spPr/>
      <dgm:t>
        <a:bodyPr/>
        <a:lstStyle/>
        <a:p>
          <a:endParaRPr lang="en-US"/>
        </a:p>
      </dgm:t>
    </dgm:pt>
    <dgm:pt modelId="{5B7EFD10-599A-4D1D-84AF-98DA43DFBA82}" type="pres">
      <dgm:prSet presAssocID="{72115629-8CED-4F0F-B896-2F42C581FDB2}" presName="spacer" presStyleCnt="0"/>
      <dgm:spPr/>
    </dgm:pt>
    <dgm:pt modelId="{34DA2ABF-2B48-40FC-995D-7DA0FDE204DE}" type="pres">
      <dgm:prSet presAssocID="{F6C8B945-D1CD-4305-A634-76E5F1E14599}" presName="parentText" presStyleLbl="node1" presStyleIdx="3" presStyleCnt="4">
        <dgm:presLayoutVars>
          <dgm:chMax val="0"/>
          <dgm:bulletEnabled val="1"/>
        </dgm:presLayoutVars>
      </dgm:prSet>
      <dgm:spPr/>
      <dgm:t>
        <a:bodyPr/>
        <a:lstStyle/>
        <a:p>
          <a:endParaRPr lang="en-US"/>
        </a:p>
      </dgm:t>
    </dgm:pt>
  </dgm:ptLst>
  <dgm:cxnLst>
    <dgm:cxn modelId="{2118B720-F357-4846-96C0-01838F53FB1C}" srcId="{29523AA5-3454-4F1C-8775-7D0BF49FB4E0}" destId="{EA729B36-A517-4664-A6DA-EDBEA89B4EC1}" srcOrd="0" destOrd="0" parTransId="{46827064-7FDD-4222-B986-ECB51F62DF35}" sibTransId="{DC9CC275-E637-4D6C-8276-F5D2D636270A}"/>
    <dgm:cxn modelId="{2BF949A2-BA2B-4F3A-B24F-5B823BE9D5A3}" type="presOf" srcId="{F6C8B945-D1CD-4305-A634-76E5F1E14599}" destId="{34DA2ABF-2B48-40FC-995D-7DA0FDE204DE}" srcOrd="0" destOrd="0" presId="urn:microsoft.com/office/officeart/2005/8/layout/vList2"/>
    <dgm:cxn modelId="{41F3819A-E3E7-4707-AC86-C814748A6927}" type="presOf" srcId="{8DE4D859-243E-4FEE-A2FC-F71F41664E51}" destId="{CB67BDBC-9C0B-4FAC-8538-E62A476114EE}" srcOrd="0" destOrd="0" presId="urn:microsoft.com/office/officeart/2005/8/layout/vList2"/>
    <dgm:cxn modelId="{26330597-C190-4661-A21F-BD82271E4AFF}" type="presOf" srcId="{41235AB2-EFF5-4CCB-86EE-79B640DB216E}" destId="{F58E196B-FB7B-4BDD-942E-673F0AFA7355}" srcOrd="0" destOrd="0" presId="urn:microsoft.com/office/officeart/2005/8/layout/vList2"/>
    <dgm:cxn modelId="{036EA6F5-CD46-49A6-8F37-019306123371}" srcId="{29523AA5-3454-4F1C-8775-7D0BF49FB4E0}" destId="{41235AB2-EFF5-4CCB-86EE-79B640DB216E}" srcOrd="2" destOrd="0" parTransId="{48B827B0-EF0F-44C8-9E76-FFFBC9615C58}" sibTransId="{72115629-8CED-4F0F-B896-2F42C581FDB2}"/>
    <dgm:cxn modelId="{3FF1CB4A-D81F-4013-AAA2-FF052D38F444}" srcId="{29523AA5-3454-4F1C-8775-7D0BF49FB4E0}" destId="{8DE4D859-243E-4FEE-A2FC-F71F41664E51}" srcOrd="1" destOrd="0" parTransId="{9C45A91E-EEFE-4341-8EA0-979316456637}" sibTransId="{FAF4D4C7-D716-4392-B3FD-F744284B69CF}"/>
    <dgm:cxn modelId="{EB622ADA-0CB1-4B74-969B-C0A671782141}" srcId="{29523AA5-3454-4F1C-8775-7D0BF49FB4E0}" destId="{F6C8B945-D1CD-4305-A634-76E5F1E14599}" srcOrd="3" destOrd="0" parTransId="{A48D23E2-8292-4F7B-9693-D595F09E254C}" sibTransId="{54DB2DC0-85DB-40F3-86A0-C22C9301AFD6}"/>
    <dgm:cxn modelId="{83066FDA-B873-46C1-9AFC-7A7226F0BFA4}" type="presOf" srcId="{29523AA5-3454-4F1C-8775-7D0BF49FB4E0}" destId="{4778A667-0EC2-4719-9509-34D546590CFC}" srcOrd="0" destOrd="0" presId="urn:microsoft.com/office/officeart/2005/8/layout/vList2"/>
    <dgm:cxn modelId="{4C659AAF-5C1C-4E5D-B1EF-F6583EA32BE0}" type="presOf" srcId="{EA729B36-A517-4664-A6DA-EDBEA89B4EC1}" destId="{A6099FC7-473B-42EA-815F-7E0E4B4FD3E3}" srcOrd="0" destOrd="0" presId="urn:microsoft.com/office/officeart/2005/8/layout/vList2"/>
    <dgm:cxn modelId="{58F4B9EB-5616-465E-9AED-A08A0A68295C}" type="presParOf" srcId="{4778A667-0EC2-4719-9509-34D546590CFC}" destId="{A6099FC7-473B-42EA-815F-7E0E4B4FD3E3}" srcOrd="0" destOrd="0" presId="urn:microsoft.com/office/officeart/2005/8/layout/vList2"/>
    <dgm:cxn modelId="{1E8D109B-0222-4D67-ACE9-11382FDE1885}" type="presParOf" srcId="{4778A667-0EC2-4719-9509-34D546590CFC}" destId="{F27FE5AB-AE34-4F23-9641-745B65195A8A}" srcOrd="1" destOrd="0" presId="urn:microsoft.com/office/officeart/2005/8/layout/vList2"/>
    <dgm:cxn modelId="{11725327-C5C0-48C1-9BA5-CA573A0728D8}" type="presParOf" srcId="{4778A667-0EC2-4719-9509-34D546590CFC}" destId="{CB67BDBC-9C0B-4FAC-8538-E62A476114EE}" srcOrd="2" destOrd="0" presId="urn:microsoft.com/office/officeart/2005/8/layout/vList2"/>
    <dgm:cxn modelId="{3F91B21D-69F5-4F86-9CCF-9C3CB4237DAB}" type="presParOf" srcId="{4778A667-0EC2-4719-9509-34D546590CFC}" destId="{D6B8886D-6753-4393-9C5E-2382EBC74D49}" srcOrd="3" destOrd="0" presId="urn:microsoft.com/office/officeart/2005/8/layout/vList2"/>
    <dgm:cxn modelId="{2A0053C1-870E-45E0-8348-6E6716F39499}" type="presParOf" srcId="{4778A667-0EC2-4719-9509-34D546590CFC}" destId="{F58E196B-FB7B-4BDD-942E-673F0AFA7355}" srcOrd="4" destOrd="0" presId="urn:microsoft.com/office/officeart/2005/8/layout/vList2"/>
    <dgm:cxn modelId="{DE8B16C9-930F-4973-BA97-FE772CC4A8E9}" type="presParOf" srcId="{4778A667-0EC2-4719-9509-34D546590CFC}" destId="{5B7EFD10-599A-4D1D-84AF-98DA43DFBA82}" srcOrd="5" destOrd="0" presId="urn:microsoft.com/office/officeart/2005/8/layout/vList2"/>
    <dgm:cxn modelId="{5B2DF3A0-DA1A-4E56-8D52-1B792C2ADFCD}" type="presParOf" srcId="{4778A667-0EC2-4719-9509-34D546590CFC}" destId="{34DA2ABF-2B48-40FC-995D-7DA0FDE204D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03E27D1-87B3-44A8-A071-292AC449CBC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FC733C2-EFC9-49EE-931F-95AD239B25D5}">
      <dgm:prSet/>
      <dgm:spPr/>
      <dgm:t>
        <a:bodyPr/>
        <a:lstStyle/>
        <a:p>
          <a:r>
            <a:rPr lang="en-US"/>
            <a:t>Decision trees are one of the most popular techniques for classification. Like logistic regression, decision trees can also be used for categorical targets. For example, in our case study we’ll predict possible major donors from a donor database.</a:t>
          </a:r>
        </a:p>
      </dgm:t>
    </dgm:pt>
    <dgm:pt modelId="{72894A2F-5B7E-4AA5-A8C7-679746D8E6AA}" type="parTrans" cxnId="{82CE70F5-79C6-44D0-BEE8-42444FE9F0A6}">
      <dgm:prSet/>
      <dgm:spPr/>
      <dgm:t>
        <a:bodyPr/>
        <a:lstStyle/>
        <a:p>
          <a:endParaRPr lang="en-US"/>
        </a:p>
      </dgm:t>
    </dgm:pt>
    <dgm:pt modelId="{BFA3FC79-8E43-4D1D-8E4E-EAC3120D89D2}" type="sibTrans" cxnId="{82CE70F5-79C6-44D0-BEE8-42444FE9F0A6}">
      <dgm:prSet/>
      <dgm:spPr/>
      <dgm:t>
        <a:bodyPr/>
        <a:lstStyle/>
        <a:p>
          <a:endParaRPr lang="en-US"/>
        </a:p>
      </dgm:t>
    </dgm:pt>
    <dgm:pt modelId="{6AC6B179-3770-4CC6-AFD0-99492491D841}">
      <dgm:prSet/>
      <dgm:spPr/>
      <dgm:t>
        <a:bodyPr/>
        <a:lstStyle/>
        <a:p>
          <a:r>
            <a:rPr lang="en-US"/>
            <a:t>A decision tree is in the form of a decision flowchart (resembles an inverted tree) where the predictor variables are tested in each node and are split in accordance with importance based on the particular algorithm’s criteria. </a:t>
          </a:r>
        </a:p>
      </dgm:t>
    </dgm:pt>
    <dgm:pt modelId="{3459757B-DDA4-42CC-A6BD-AA3213C39681}" type="parTrans" cxnId="{1C78DAFB-180E-422F-83A8-CFABF05CA181}">
      <dgm:prSet/>
      <dgm:spPr/>
      <dgm:t>
        <a:bodyPr/>
        <a:lstStyle/>
        <a:p>
          <a:endParaRPr lang="en-US"/>
        </a:p>
      </dgm:t>
    </dgm:pt>
    <dgm:pt modelId="{B395228A-E879-4D76-8A54-1FF49F13F8D3}" type="sibTrans" cxnId="{1C78DAFB-180E-422F-83A8-CFABF05CA181}">
      <dgm:prSet/>
      <dgm:spPr/>
      <dgm:t>
        <a:bodyPr/>
        <a:lstStyle/>
        <a:p>
          <a:endParaRPr lang="en-US"/>
        </a:p>
      </dgm:t>
    </dgm:pt>
    <dgm:pt modelId="{41260A07-4E28-41C7-9BB8-D3D833E31C11}">
      <dgm:prSet/>
      <dgm:spPr/>
      <dgm:t>
        <a:bodyPr/>
        <a:lstStyle/>
        <a:p>
          <a:r>
            <a:rPr lang="en-US"/>
            <a:t>At the bottom of the decision tree branch is a leaf node where a prediction about the target variable is made based on the variables leading to that leaf node. </a:t>
          </a:r>
          <a:r>
            <a:rPr lang="en-US" b="1"/>
            <a:t> </a:t>
          </a:r>
          <a:endParaRPr lang="en-US"/>
        </a:p>
      </dgm:t>
    </dgm:pt>
    <dgm:pt modelId="{32BF9F82-DBE9-4941-9ECD-48D5D01582C5}" type="parTrans" cxnId="{6C99CC20-F90F-475B-A220-8CA62377DEEC}">
      <dgm:prSet/>
      <dgm:spPr/>
      <dgm:t>
        <a:bodyPr/>
        <a:lstStyle/>
        <a:p>
          <a:endParaRPr lang="en-US"/>
        </a:p>
      </dgm:t>
    </dgm:pt>
    <dgm:pt modelId="{2B869823-1BB4-4667-884C-7E9B79BE2F20}" type="sibTrans" cxnId="{6C99CC20-F90F-475B-A220-8CA62377DEEC}">
      <dgm:prSet/>
      <dgm:spPr/>
      <dgm:t>
        <a:bodyPr/>
        <a:lstStyle/>
        <a:p>
          <a:endParaRPr lang="en-US"/>
        </a:p>
      </dgm:t>
    </dgm:pt>
    <dgm:pt modelId="{6386C5F1-F351-4D37-A563-1B30C112AC93}" type="pres">
      <dgm:prSet presAssocID="{703E27D1-87B3-44A8-A071-292AC449CBCE}" presName="linear" presStyleCnt="0">
        <dgm:presLayoutVars>
          <dgm:animLvl val="lvl"/>
          <dgm:resizeHandles val="exact"/>
        </dgm:presLayoutVars>
      </dgm:prSet>
      <dgm:spPr/>
      <dgm:t>
        <a:bodyPr/>
        <a:lstStyle/>
        <a:p>
          <a:endParaRPr lang="en-US"/>
        </a:p>
      </dgm:t>
    </dgm:pt>
    <dgm:pt modelId="{DF93EC42-6953-4F9E-A9F9-429304D7308F}" type="pres">
      <dgm:prSet presAssocID="{9FC733C2-EFC9-49EE-931F-95AD239B25D5}" presName="parentText" presStyleLbl="node1" presStyleIdx="0" presStyleCnt="3">
        <dgm:presLayoutVars>
          <dgm:chMax val="0"/>
          <dgm:bulletEnabled val="1"/>
        </dgm:presLayoutVars>
      </dgm:prSet>
      <dgm:spPr/>
      <dgm:t>
        <a:bodyPr/>
        <a:lstStyle/>
        <a:p>
          <a:endParaRPr lang="en-US"/>
        </a:p>
      </dgm:t>
    </dgm:pt>
    <dgm:pt modelId="{241B5072-426A-4F77-AC19-BEA6BC39730E}" type="pres">
      <dgm:prSet presAssocID="{BFA3FC79-8E43-4D1D-8E4E-EAC3120D89D2}" presName="spacer" presStyleCnt="0"/>
      <dgm:spPr/>
    </dgm:pt>
    <dgm:pt modelId="{86BBA2A3-B8EF-4A8E-A763-32A1BF098A9F}" type="pres">
      <dgm:prSet presAssocID="{6AC6B179-3770-4CC6-AFD0-99492491D841}" presName="parentText" presStyleLbl="node1" presStyleIdx="1" presStyleCnt="3">
        <dgm:presLayoutVars>
          <dgm:chMax val="0"/>
          <dgm:bulletEnabled val="1"/>
        </dgm:presLayoutVars>
      </dgm:prSet>
      <dgm:spPr/>
      <dgm:t>
        <a:bodyPr/>
        <a:lstStyle/>
        <a:p>
          <a:endParaRPr lang="en-US"/>
        </a:p>
      </dgm:t>
    </dgm:pt>
    <dgm:pt modelId="{3C3477C1-ACBA-429A-8EFF-7F5C84A89401}" type="pres">
      <dgm:prSet presAssocID="{B395228A-E879-4D76-8A54-1FF49F13F8D3}" presName="spacer" presStyleCnt="0"/>
      <dgm:spPr/>
    </dgm:pt>
    <dgm:pt modelId="{F5256B19-A181-43D1-918D-8CFC17698EF8}" type="pres">
      <dgm:prSet presAssocID="{41260A07-4E28-41C7-9BB8-D3D833E31C11}" presName="parentText" presStyleLbl="node1" presStyleIdx="2" presStyleCnt="3">
        <dgm:presLayoutVars>
          <dgm:chMax val="0"/>
          <dgm:bulletEnabled val="1"/>
        </dgm:presLayoutVars>
      </dgm:prSet>
      <dgm:spPr/>
      <dgm:t>
        <a:bodyPr/>
        <a:lstStyle/>
        <a:p>
          <a:endParaRPr lang="en-US"/>
        </a:p>
      </dgm:t>
    </dgm:pt>
  </dgm:ptLst>
  <dgm:cxnLst>
    <dgm:cxn modelId="{64799903-E447-4F93-A1A4-208DE106BB09}" type="presOf" srcId="{41260A07-4E28-41C7-9BB8-D3D833E31C11}" destId="{F5256B19-A181-43D1-918D-8CFC17698EF8}" srcOrd="0" destOrd="0" presId="urn:microsoft.com/office/officeart/2005/8/layout/vList2"/>
    <dgm:cxn modelId="{6C99CC20-F90F-475B-A220-8CA62377DEEC}" srcId="{703E27D1-87B3-44A8-A071-292AC449CBCE}" destId="{41260A07-4E28-41C7-9BB8-D3D833E31C11}" srcOrd="2" destOrd="0" parTransId="{32BF9F82-DBE9-4941-9ECD-48D5D01582C5}" sibTransId="{2B869823-1BB4-4667-884C-7E9B79BE2F20}"/>
    <dgm:cxn modelId="{82CE70F5-79C6-44D0-BEE8-42444FE9F0A6}" srcId="{703E27D1-87B3-44A8-A071-292AC449CBCE}" destId="{9FC733C2-EFC9-49EE-931F-95AD239B25D5}" srcOrd="0" destOrd="0" parTransId="{72894A2F-5B7E-4AA5-A8C7-679746D8E6AA}" sibTransId="{BFA3FC79-8E43-4D1D-8E4E-EAC3120D89D2}"/>
    <dgm:cxn modelId="{BA7CFECC-FF70-4C06-9BE3-B54BAD3C320A}" type="presOf" srcId="{703E27D1-87B3-44A8-A071-292AC449CBCE}" destId="{6386C5F1-F351-4D37-A563-1B30C112AC93}" srcOrd="0" destOrd="0" presId="urn:microsoft.com/office/officeart/2005/8/layout/vList2"/>
    <dgm:cxn modelId="{81236F86-AB37-4725-86B1-53A5D0AE207C}" type="presOf" srcId="{9FC733C2-EFC9-49EE-931F-95AD239B25D5}" destId="{DF93EC42-6953-4F9E-A9F9-429304D7308F}" srcOrd="0" destOrd="0" presId="urn:microsoft.com/office/officeart/2005/8/layout/vList2"/>
    <dgm:cxn modelId="{8356F902-BDDC-4EC1-ABA1-1DDC1E45C8B0}" type="presOf" srcId="{6AC6B179-3770-4CC6-AFD0-99492491D841}" destId="{86BBA2A3-B8EF-4A8E-A763-32A1BF098A9F}" srcOrd="0" destOrd="0" presId="urn:microsoft.com/office/officeart/2005/8/layout/vList2"/>
    <dgm:cxn modelId="{1C78DAFB-180E-422F-83A8-CFABF05CA181}" srcId="{703E27D1-87B3-44A8-A071-292AC449CBCE}" destId="{6AC6B179-3770-4CC6-AFD0-99492491D841}" srcOrd="1" destOrd="0" parTransId="{3459757B-DDA4-42CC-A6BD-AA3213C39681}" sibTransId="{B395228A-E879-4D76-8A54-1FF49F13F8D3}"/>
    <dgm:cxn modelId="{AEFE3212-5250-4B75-81B5-5D493DD54050}" type="presParOf" srcId="{6386C5F1-F351-4D37-A563-1B30C112AC93}" destId="{DF93EC42-6953-4F9E-A9F9-429304D7308F}" srcOrd="0" destOrd="0" presId="urn:microsoft.com/office/officeart/2005/8/layout/vList2"/>
    <dgm:cxn modelId="{C6D24CCC-4244-400F-8415-FE0BB7FD7FD9}" type="presParOf" srcId="{6386C5F1-F351-4D37-A563-1B30C112AC93}" destId="{241B5072-426A-4F77-AC19-BEA6BC39730E}" srcOrd="1" destOrd="0" presId="urn:microsoft.com/office/officeart/2005/8/layout/vList2"/>
    <dgm:cxn modelId="{7407EB55-4A65-4F4C-9152-9A4AB6F317CF}" type="presParOf" srcId="{6386C5F1-F351-4D37-A563-1B30C112AC93}" destId="{86BBA2A3-B8EF-4A8E-A763-32A1BF098A9F}" srcOrd="2" destOrd="0" presId="urn:microsoft.com/office/officeart/2005/8/layout/vList2"/>
    <dgm:cxn modelId="{D4184752-0CEA-49AE-B30A-0D50E96332A3}" type="presParOf" srcId="{6386C5F1-F351-4D37-A563-1B30C112AC93}" destId="{3C3477C1-ACBA-429A-8EFF-7F5C84A89401}" srcOrd="3" destOrd="0" presId="urn:microsoft.com/office/officeart/2005/8/layout/vList2"/>
    <dgm:cxn modelId="{50E194B7-B24A-48F5-9BB5-030F5FAC7586}" type="presParOf" srcId="{6386C5F1-F351-4D37-A563-1B30C112AC93}" destId="{F5256B19-A181-43D1-918D-8CFC17698EF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06B63E-0858-471D-9CAF-0DC8558D4699}" type="datetimeFigureOut">
              <a:rPr lang="en-US" smtClean="0"/>
              <a:t>11/11/2019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B2406-B2D8-4F4D-8EC2-80123B3EF344}" type="slidenum">
              <a:rPr lang="en-US" smtClean="0"/>
              <a:t>‹#›</a:t>
            </a:fld>
            <a:endParaRPr lang="en-US"/>
          </a:p>
        </p:txBody>
      </p:sp>
    </p:spTree>
    <p:extLst>
      <p:ext uri="{BB962C8B-B14F-4D97-AF65-F5344CB8AC3E}">
        <p14:creationId xmlns:p14="http://schemas.microsoft.com/office/powerpoint/2010/main" val="4241961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8899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1085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5968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761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5285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540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4539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7834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34AA9A-324C-486B-96CE-E8DA85ACEE09}"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F7F95-0136-4041-9915-1B272787E51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946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34AA9A-324C-486B-96CE-E8DA85ACEE09}"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F7F95-0136-4041-9915-1B272787E517}" type="slidenum">
              <a:rPr lang="en-US" smtClean="0"/>
              <a:t>‹#›</a:t>
            </a:fld>
            <a:endParaRPr lang="en-US"/>
          </a:p>
        </p:txBody>
      </p:sp>
    </p:spTree>
    <p:extLst>
      <p:ext uri="{BB962C8B-B14F-4D97-AF65-F5344CB8AC3E}">
        <p14:creationId xmlns:p14="http://schemas.microsoft.com/office/powerpoint/2010/main" val="2898491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34AA9A-324C-486B-96CE-E8DA85ACEE09}"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F7F95-0136-4041-9915-1B272787E517}" type="slidenum">
              <a:rPr lang="en-US" smtClean="0"/>
              <a:t>‹#›</a:t>
            </a:fld>
            <a:endParaRPr lang="en-US"/>
          </a:p>
        </p:txBody>
      </p:sp>
    </p:spTree>
    <p:extLst>
      <p:ext uri="{BB962C8B-B14F-4D97-AF65-F5344CB8AC3E}">
        <p14:creationId xmlns:p14="http://schemas.microsoft.com/office/powerpoint/2010/main" val="530340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34AA9A-324C-486B-96CE-E8DA85ACEE09}"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F7F95-0136-4041-9915-1B272787E517}" type="slidenum">
              <a:rPr lang="en-US" smtClean="0"/>
              <a:t>‹#›</a:t>
            </a:fld>
            <a:endParaRPr lang="en-US"/>
          </a:p>
        </p:txBody>
      </p:sp>
    </p:spTree>
    <p:extLst>
      <p:ext uri="{BB962C8B-B14F-4D97-AF65-F5344CB8AC3E}">
        <p14:creationId xmlns:p14="http://schemas.microsoft.com/office/powerpoint/2010/main" val="266358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34AA9A-324C-486B-96CE-E8DA85ACEE09}"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F7F95-0136-4041-9915-1B272787E51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7269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34AA9A-324C-486B-96CE-E8DA85ACEE09}" type="datetimeFigureOut">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F7F95-0136-4041-9915-1B272787E517}" type="slidenum">
              <a:rPr lang="en-US" smtClean="0"/>
              <a:t>‹#›</a:t>
            </a:fld>
            <a:endParaRPr lang="en-US"/>
          </a:p>
        </p:txBody>
      </p:sp>
    </p:spTree>
    <p:extLst>
      <p:ext uri="{BB962C8B-B14F-4D97-AF65-F5344CB8AC3E}">
        <p14:creationId xmlns:p14="http://schemas.microsoft.com/office/powerpoint/2010/main" val="2990527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34AA9A-324C-486B-96CE-E8DA85ACEE09}" type="datetimeFigureOut">
              <a:rPr lang="en-US" smtClean="0"/>
              <a:t>11/11/2019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F7F95-0136-4041-9915-1B272787E517}" type="slidenum">
              <a:rPr lang="en-US" smtClean="0"/>
              <a:t>‹#›</a:t>
            </a:fld>
            <a:endParaRPr lang="en-US"/>
          </a:p>
        </p:txBody>
      </p:sp>
    </p:spTree>
    <p:extLst>
      <p:ext uri="{BB962C8B-B14F-4D97-AF65-F5344CB8AC3E}">
        <p14:creationId xmlns:p14="http://schemas.microsoft.com/office/powerpoint/2010/main" val="3308260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34AA9A-324C-486B-96CE-E8DA85ACEE09}" type="datetimeFigureOut">
              <a:rPr lang="en-US" smtClean="0"/>
              <a:t>11/11/2019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F7F95-0136-4041-9915-1B272787E517}" type="slidenum">
              <a:rPr lang="en-US" smtClean="0"/>
              <a:t>‹#›</a:t>
            </a:fld>
            <a:endParaRPr lang="en-US"/>
          </a:p>
        </p:txBody>
      </p:sp>
    </p:spTree>
    <p:extLst>
      <p:ext uri="{BB962C8B-B14F-4D97-AF65-F5344CB8AC3E}">
        <p14:creationId xmlns:p14="http://schemas.microsoft.com/office/powerpoint/2010/main" val="1459552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E34AA9A-324C-486B-96CE-E8DA85ACEE09}" type="datetimeFigureOut">
              <a:rPr lang="en-US" smtClean="0"/>
              <a:t>11/11/2019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95F7F95-0136-4041-9915-1B272787E517}" type="slidenum">
              <a:rPr lang="en-US" smtClean="0"/>
              <a:t>‹#›</a:t>
            </a:fld>
            <a:endParaRPr lang="en-US"/>
          </a:p>
        </p:txBody>
      </p:sp>
    </p:spTree>
    <p:extLst>
      <p:ext uri="{BB962C8B-B14F-4D97-AF65-F5344CB8AC3E}">
        <p14:creationId xmlns:p14="http://schemas.microsoft.com/office/powerpoint/2010/main" val="177841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E34AA9A-324C-486B-96CE-E8DA85ACEE09}" type="datetimeFigureOut">
              <a:rPr lang="en-US" smtClean="0"/>
              <a:t>11/11/2019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5F7F95-0136-4041-9915-1B272787E517}" type="slidenum">
              <a:rPr lang="en-US" smtClean="0"/>
              <a:t>‹#›</a:t>
            </a:fld>
            <a:endParaRPr lang="en-US"/>
          </a:p>
        </p:txBody>
      </p:sp>
    </p:spTree>
    <p:extLst>
      <p:ext uri="{BB962C8B-B14F-4D97-AF65-F5344CB8AC3E}">
        <p14:creationId xmlns:p14="http://schemas.microsoft.com/office/powerpoint/2010/main" val="309468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E34AA9A-324C-486B-96CE-E8DA85ACEE09}" type="datetimeFigureOut">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F7F95-0136-4041-9915-1B272787E517}" type="slidenum">
              <a:rPr lang="en-US" smtClean="0"/>
              <a:t>‹#›</a:t>
            </a:fld>
            <a:endParaRPr lang="en-US"/>
          </a:p>
        </p:txBody>
      </p:sp>
    </p:spTree>
    <p:extLst>
      <p:ext uri="{BB962C8B-B14F-4D97-AF65-F5344CB8AC3E}">
        <p14:creationId xmlns:p14="http://schemas.microsoft.com/office/powerpoint/2010/main" val="106818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E34AA9A-324C-486B-96CE-E8DA85ACEE09}" type="datetimeFigureOut">
              <a:rPr lang="en-US" smtClean="0"/>
              <a:t>11/11/2019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95F7F95-0136-4041-9915-1B272787E51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4183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8">
            <a:extLst>
              <a:ext uri="{FF2B5EF4-FFF2-40B4-BE49-F238E27FC236}">
                <a16:creationId xmlns:a16="http://schemas.microsoft.com/office/drawing/2014/main" xmlns="" id="{F240A2FC-E2C3-458D-96B4-5DF9028D93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10">
            <a:extLst>
              <a:ext uri="{FF2B5EF4-FFF2-40B4-BE49-F238E27FC236}">
                <a16:creationId xmlns:a16="http://schemas.microsoft.com/office/drawing/2014/main" xmlns="" id="{5F097929-F3D6-4D1F-8AFC-CF348171A9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0" name="Straight Connector 12">
            <a:extLst>
              <a:ext uri="{FF2B5EF4-FFF2-40B4-BE49-F238E27FC236}">
                <a16:creationId xmlns:a16="http://schemas.microsoft.com/office/drawing/2014/main" xmlns="" id="{43074C91-9045-414B-B5F9-567DAE3EE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1" name="Rectangle 14">
            <a:extLst>
              <a:ext uri="{FF2B5EF4-FFF2-40B4-BE49-F238E27FC236}">
                <a16:creationId xmlns:a16="http://schemas.microsoft.com/office/drawing/2014/main" xmlns="" id="{EE362070-691D-44DB-98D4-BC61774B0E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16">
            <a:extLst>
              <a:ext uri="{FF2B5EF4-FFF2-40B4-BE49-F238E27FC236}">
                <a16:creationId xmlns:a16="http://schemas.microsoft.com/office/drawing/2014/main" xmlns="" id="{5A7EFE9C-DAE7-4ECA-BDB2-34E2534B8AB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944603" y="4325112"/>
            <a:ext cx="71323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7AF5A27C-52E4-4FE7-97DC-D86B9B0A8AA4}"/>
              </a:ext>
            </a:extLst>
          </p:cNvPr>
          <p:cNvSpPr>
            <a:spLocks noGrp="1"/>
          </p:cNvSpPr>
          <p:nvPr>
            <p:ph type="title" idx="4294967295"/>
          </p:nvPr>
        </p:nvSpPr>
        <p:spPr>
          <a:xfrm>
            <a:off x="3836504" y="758952"/>
            <a:ext cx="7319175" cy="3566160"/>
          </a:xfrm>
        </p:spPr>
        <p:txBody>
          <a:bodyPr vert="horz" lIns="91440" tIns="45720" rIns="91440" bIns="45720" rtlCol="0" anchor="b">
            <a:normAutofit/>
          </a:bodyPr>
          <a:lstStyle/>
          <a:p>
            <a:r>
              <a:rPr lang="en-US" sz="4400" b="1" dirty="0">
                <a:solidFill>
                  <a:schemeClr val="tx1">
                    <a:lumMod val="85000"/>
                    <a:lumOff val="15000"/>
                  </a:schemeClr>
                </a:solidFill>
              </a:rPr>
              <a:t/>
            </a:r>
            <a:br>
              <a:rPr lang="en-US" sz="4400" b="1" dirty="0">
                <a:solidFill>
                  <a:schemeClr val="tx1">
                    <a:lumMod val="85000"/>
                    <a:lumOff val="15000"/>
                  </a:schemeClr>
                </a:solidFill>
              </a:rPr>
            </a:br>
            <a:r>
              <a:rPr lang="en-US" sz="4400" b="1" dirty="0">
                <a:solidFill>
                  <a:schemeClr val="tx1">
                    <a:lumMod val="85000"/>
                    <a:lumOff val="15000"/>
                  </a:schemeClr>
                </a:solidFill>
              </a:rPr>
              <a:t/>
            </a:r>
            <a:br>
              <a:rPr lang="en-US" sz="4400" b="1" dirty="0">
                <a:solidFill>
                  <a:schemeClr val="tx1">
                    <a:lumMod val="85000"/>
                    <a:lumOff val="15000"/>
                  </a:schemeClr>
                </a:solidFill>
              </a:rPr>
            </a:br>
            <a:r>
              <a:rPr lang="en-US" sz="4400" b="1" i="1" dirty="0">
                <a:solidFill>
                  <a:schemeClr val="tx1">
                    <a:lumMod val="85000"/>
                    <a:lumOff val="15000"/>
                  </a:schemeClr>
                </a:solidFill>
              </a:rPr>
              <a:t>Fundraising Analytics and Machine Learning/AI with Excel and Microsoft Azure Machine Learning Studio</a:t>
            </a:r>
            <a:endParaRPr lang="en-US" sz="4400" i="1" dirty="0">
              <a:solidFill>
                <a:schemeClr val="tx1">
                  <a:lumMod val="85000"/>
                  <a:lumOff val="15000"/>
                </a:schemeClr>
              </a:solidFill>
            </a:endParaRPr>
          </a:p>
        </p:txBody>
      </p:sp>
      <p:pic>
        <p:nvPicPr>
          <p:cNvPr id="6" name="Graphic 5" descr="Head with Gears">
            <a:extLst>
              <a:ext uri="{FF2B5EF4-FFF2-40B4-BE49-F238E27FC236}">
                <a16:creationId xmlns:a16="http://schemas.microsoft.com/office/drawing/2014/main" xmlns="" id="{38A53628-0B24-4F85-A747-96B265D588B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29818" y="1944907"/>
            <a:ext cx="2449486" cy="2449486"/>
          </a:xfrm>
          <a:prstGeom prst="rect">
            <a:avLst/>
          </a:prstGeom>
        </p:spPr>
      </p:pic>
      <p:sp>
        <p:nvSpPr>
          <p:cNvPr id="19" name="Rectangle 18">
            <a:extLst>
              <a:ext uri="{FF2B5EF4-FFF2-40B4-BE49-F238E27FC236}">
                <a16:creationId xmlns:a16="http://schemas.microsoft.com/office/drawing/2014/main" xmlns="" id="{3F0CE275-BAEC-48E9-B00C-1B635C68FF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xmlns="" id="{A22C524A-01E1-4209-AE20-DA64F7CB1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1310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2616F4-E9B0-475E-90C6-B8C94AE383FD}"/>
              </a:ext>
            </a:extLst>
          </p:cNvPr>
          <p:cNvSpPr>
            <a:spLocks noGrp="1"/>
          </p:cNvSpPr>
          <p:nvPr>
            <p:ph type="title"/>
          </p:nvPr>
        </p:nvSpPr>
        <p:spPr/>
        <p:txBody>
          <a:bodyPr/>
          <a:lstStyle/>
          <a:p>
            <a:r>
              <a:rPr lang="en-US" dirty="0"/>
              <a:t>Donor Retention Rate</a:t>
            </a:r>
          </a:p>
        </p:txBody>
      </p:sp>
      <p:sp>
        <p:nvSpPr>
          <p:cNvPr id="3" name="Content Placeholder 2">
            <a:extLst>
              <a:ext uri="{FF2B5EF4-FFF2-40B4-BE49-F238E27FC236}">
                <a16:creationId xmlns:a16="http://schemas.microsoft.com/office/drawing/2014/main" xmlns="" id="{FCAD76CC-C0DC-46A8-A9D7-F816EC311831}"/>
              </a:ext>
            </a:extLst>
          </p:cNvPr>
          <p:cNvSpPr>
            <a:spLocks noGrp="1"/>
          </p:cNvSpPr>
          <p:nvPr>
            <p:ph idx="1"/>
          </p:nvPr>
        </p:nvSpPr>
        <p:spPr/>
        <p:txBody>
          <a:bodyPr>
            <a:normAutofit fontScale="92500" lnSpcReduction="10000"/>
          </a:bodyPr>
          <a:lstStyle/>
          <a:p>
            <a:pPr>
              <a:buFont typeface="Wingdings" panose="05000000000000000000" pitchFamily="2" charset="2"/>
              <a:buChar char="Ø"/>
            </a:pPr>
            <a:r>
              <a:rPr lang="en-US" dirty="0"/>
              <a:t> The percentage of donors who gifted one year who also gifted the following year.</a:t>
            </a:r>
          </a:p>
          <a:p>
            <a:pPr>
              <a:buFont typeface="Wingdings" panose="05000000000000000000" pitchFamily="2" charset="2"/>
              <a:buChar char="Ø"/>
            </a:pPr>
            <a:r>
              <a:rPr lang="en-US" dirty="0"/>
              <a:t> Computation: # Returning Donors Current Year/ # Previous Year Donors.</a:t>
            </a:r>
          </a:p>
          <a:p>
            <a:pPr>
              <a:buFont typeface="Wingdings" panose="05000000000000000000" pitchFamily="2" charset="2"/>
              <a:buChar char="Ø"/>
            </a:pPr>
            <a:r>
              <a:rPr lang="en-US" dirty="0"/>
              <a:t> Example: 350 donors returned out of 500 total donors: 350/500 = 70% Retention Rate.</a:t>
            </a:r>
          </a:p>
          <a:p>
            <a:pPr>
              <a:buFont typeface="Wingdings" panose="05000000000000000000" pitchFamily="2" charset="2"/>
              <a:buChar char="Ø"/>
            </a:pPr>
            <a:r>
              <a:rPr lang="en-US" dirty="0"/>
              <a:t> Beneficial to also do by channel (</a:t>
            </a:r>
            <a:r>
              <a:rPr lang="en-US" dirty="0" err="1"/>
              <a:t>i.e</a:t>
            </a:r>
            <a:r>
              <a:rPr lang="en-US" dirty="0"/>
              <a:t> direct mail, online) and donation</a:t>
            </a:r>
            <a:r>
              <a:rPr lang="en-US" i="1" dirty="0"/>
              <a:t> </a:t>
            </a:r>
            <a:r>
              <a:rPr lang="en-US" dirty="0"/>
              <a:t>segment amounts. Also beneficial to calculate by new donors (i.e. first gift was last year) opposed to repeat donors.</a:t>
            </a:r>
          </a:p>
          <a:p>
            <a:pPr>
              <a:buFont typeface="Wingdings" panose="05000000000000000000" pitchFamily="2" charset="2"/>
              <a:buChar char="Ø"/>
            </a:pPr>
            <a:r>
              <a:rPr lang="en-US" dirty="0"/>
              <a:t> Since donor acquisition costs are often high, it’s more cost effective to retain your current donors.</a:t>
            </a:r>
          </a:p>
          <a:p>
            <a:pPr>
              <a:buFont typeface="Wingdings" panose="05000000000000000000" pitchFamily="2" charset="2"/>
              <a:buChar char="Ø"/>
            </a:pPr>
            <a:r>
              <a:rPr lang="en-US" dirty="0"/>
              <a:t> If retention rates are decreasing from year to year, it’s a warning sign for your donor engagement efforts.</a:t>
            </a:r>
          </a:p>
          <a:p>
            <a:pPr>
              <a:buFont typeface="Wingdings" panose="05000000000000000000" pitchFamily="2" charset="2"/>
              <a:buChar char="Ø"/>
            </a:pPr>
            <a:r>
              <a:rPr lang="en-US" dirty="0"/>
              <a:t> Retention rates have averaged below 50% for the last 10 year per the Fundraising Effectiveness Project.</a:t>
            </a:r>
          </a:p>
          <a:p>
            <a:pPr marL="0" indent="0">
              <a:buNone/>
            </a:pPr>
            <a:r>
              <a:rPr lang="en-US" b="1" dirty="0"/>
              <a:t>    Visualization – </a:t>
            </a:r>
            <a:r>
              <a:rPr lang="en-US" dirty="0"/>
              <a:t>Line Chart (Trend) of Donor Retention Rate over the last five years.</a:t>
            </a:r>
          </a:p>
          <a:p>
            <a:pPr marL="0" indent="0">
              <a:buNone/>
            </a:pPr>
            <a:endParaRPr lang="en-US" dirty="0"/>
          </a:p>
        </p:txBody>
      </p:sp>
    </p:spTree>
    <p:extLst>
      <p:ext uri="{BB962C8B-B14F-4D97-AF65-F5344CB8AC3E}">
        <p14:creationId xmlns:p14="http://schemas.microsoft.com/office/powerpoint/2010/main" val="3619917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347391-2CF0-4072-8041-441EE1CD3E1C}"/>
              </a:ext>
            </a:extLst>
          </p:cNvPr>
          <p:cNvSpPr>
            <a:spLocks noGrp="1"/>
          </p:cNvSpPr>
          <p:nvPr>
            <p:ph type="title"/>
          </p:nvPr>
        </p:nvSpPr>
        <p:spPr/>
        <p:txBody>
          <a:bodyPr/>
          <a:lstStyle/>
          <a:p>
            <a:r>
              <a:rPr lang="en-US" dirty="0"/>
              <a:t>Donor Acquisition Cost</a:t>
            </a:r>
          </a:p>
        </p:txBody>
      </p:sp>
      <p:sp>
        <p:nvSpPr>
          <p:cNvPr id="3" name="Content Placeholder 2">
            <a:extLst>
              <a:ext uri="{FF2B5EF4-FFF2-40B4-BE49-F238E27FC236}">
                <a16:creationId xmlns:a16="http://schemas.microsoft.com/office/drawing/2014/main" xmlns="" id="{24AFEBDD-994D-43B6-AB5E-1E42608DDECE}"/>
              </a:ext>
            </a:extLst>
          </p:cNvPr>
          <p:cNvSpPr>
            <a:spLocks noGrp="1"/>
          </p:cNvSpPr>
          <p:nvPr>
            <p:ph idx="1"/>
          </p:nvPr>
        </p:nvSpPr>
        <p:spPr/>
        <p:txBody>
          <a:bodyPr/>
          <a:lstStyle/>
          <a:p>
            <a:pPr>
              <a:buFont typeface="Wingdings" panose="05000000000000000000" pitchFamily="2" charset="2"/>
              <a:buChar char="Ø"/>
            </a:pPr>
            <a:r>
              <a:rPr lang="en-US" dirty="0"/>
              <a:t> Donor Acquisition Cost equals the total expenses incurred to obtain a donation.</a:t>
            </a:r>
          </a:p>
          <a:p>
            <a:pPr>
              <a:buFont typeface="Wingdings" panose="05000000000000000000" pitchFamily="2" charset="2"/>
              <a:buChar char="Ø"/>
            </a:pPr>
            <a:r>
              <a:rPr lang="en-US" dirty="0"/>
              <a:t> Computation: Total amount spent on new donor acquisition/ Total # of new donors acquired.</a:t>
            </a:r>
          </a:p>
          <a:p>
            <a:pPr>
              <a:buFont typeface="Wingdings" panose="05000000000000000000" pitchFamily="2" charset="2"/>
              <a:buChar char="Ø"/>
            </a:pPr>
            <a:r>
              <a:rPr lang="en-US" dirty="0"/>
              <a:t> Include all fundraising costs such as salaries, mailing costs, and consultants.</a:t>
            </a:r>
          </a:p>
          <a:p>
            <a:pPr>
              <a:buFont typeface="Wingdings" panose="05000000000000000000" pitchFamily="2" charset="2"/>
              <a:buChar char="Ø"/>
            </a:pPr>
            <a:r>
              <a:rPr lang="en-US" dirty="0"/>
              <a:t> Donor Acquisition costs can be compared to Donor Lifetime Value to determine the profitability of the fundraising department.</a:t>
            </a:r>
          </a:p>
          <a:p>
            <a:pPr>
              <a:buFont typeface="Wingdings" panose="05000000000000000000" pitchFamily="2" charset="2"/>
              <a:buChar char="Ø"/>
            </a:pPr>
            <a:r>
              <a:rPr lang="en-US" dirty="0"/>
              <a:t> Beneficial to also do by channel (</a:t>
            </a:r>
            <a:r>
              <a:rPr lang="en-US" dirty="0" err="1"/>
              <a:t>i.e</a:t>
            </a:r>
            <a:r>
              <a:rPr lang="en-US" dirty="0"/>
              <a:t> direct mail, online) and donation</a:t>
            </a:r>
            <a:r>
              <a:rPr lang="en-US" i="1" dirty="0"/>
              <a:t> </a:t>
            </a:r>
            <a:r>
              <a:rPr lang="en-US" dirty="0"/>
              <a:t>segment amounts.</a:t>
            </a:r>
          </a:p>
          <a:p>
            <a:pPr marL="0" indent="0">
              <a:buNone/>
            </a:pPr>
            <a:r>
              <a:rPr lang="en-US" dirty="0"/>
              <a:t>     </a:t>
            </a:r>
            <a:r>
              <a:rPr lang="en-US" b="1" dirty="0"/>
              <a:t>Visualization – </a:t>
            </a:r>
            <a:r>
              <a:rPr lang="en-US" dirty="0"/>
              <a:t>Line Chart - Donor Acquisition Cost compared to Donor Lifetime Value over the last five years.</a:t>
            </a:r>
          </a:p>
        </p:txBody>
      </p:sp>
    </p:spTree>
    <p:extLst>
      <p:ext uri="{BB962C8B-B14F-4D97-AF65-F5344CB8AC3E}">
        <p14:creationId xmlns:p14="http://schemas.microsoft.com/office/powerpoint/2010/main" val="546539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FA2AC0-A209-4E1B-9F36-01F2B516797F}"/>
              </a:ext>
            </a:extLst>
          </p:cNvPr>
          <p:cNvSpPr>
            <a:spLocks noGrp="1"/>
          </p:cNvSpPr>
          <p:nvPr>
            <p:ph type="title"/>
          </p:nvPr>
        </p:nvSpPr>
        <p:spPr/>
        <p:txBody>
          <a:bodyPr/>
          <a:lstStyle/>
          <a:p>
            <a:r>
              <a:rPr lang="en-US" dirty="0"/>
              <a:t>Donor Lifetime Value</a:t>
            </a:r>
          </a:p>
        </p:txBody>
      </p:sp>
      <p:sp>
        <p:nvSpPr>
          <p:cNvPr id="3" name="Content Placeholder 2">
            <a:extLst>
              <a:ext uri="{FF2B5EF4-FFF2-40B4-BE49-F238E27FC236}">
                <a16:creationId xmlns:a16="http://schemas.microsoft.com/office/drawing/2014/main" xmlns="" id="{BA7B9E7C-AADA-408F-B20A-4B50247A1934}"/>
              </a:ext>
            </a:extLst>
          </p:cNvPr>
          <p:cNvSpPr>
            <a:spLocks noGrp="1"/>
          </p:cNvSpPr>
          <p:nvPr>
            <p:ph idx="1"/>
          </p:nvPr>
        </p:nvSpPr>
        <p:spPr>
          <a:xfrm>
            <a:off x="1203812" y="1854612"/>
            <a:ext cx="10058400" cy="4023360"/>
          </a:xfrm>
        </p:spPr>
        <p:txBody>
          <a:bodyPr/>
          <a:lstStyle/>
          <a:p>
            <a:pPr>
              <a:buFont typeface="Wingdings" panose="05000000000000000000" pitchFamily="2" charset="2"/>
              <a:buChar char="Ø"/>
            </a:pPr>
            <a:r>
              <a:rPr lang="en-US" dirty="0"/>
              <a:t> Donor Lifetime Value is an estimate of the total donations a donor will give to your organization over their entire lifespan of giving.</a:t>
            </a:r>
          </a:p>
          <a:p>
            <a:pPr>
              <a:buFont typeface="Wingdings" panose="05000000000000000000" pitchFamily="2" charset="2"/>
              <a:buChar char="Ø"/>
            </a:pPr>
            <a:r>
              <a:rPr lang="en-US" dirty="0"/>
              <a:t> Computation: Average annual donation amount multiplied by donor lifespan in years.</a:t>
            </a:r>
          </a:p>
          <a:p>
            <a:pPr>
              <a:buFont typeface="Wingdings" panose="05000000000000000000" pitchFamily="2" charset="2"/>
              <a:buChar char="Ø"/>
            </a:pPr>
            <a:r>
              <a:rPr lang="en-US" dirty="0"/>
              <a:t> Indication of donor satisfaction and as mentioned can be compared to Donor Acquisition Cost to determine fundraising profitability and help with fundraising  budgeting.</a:t>
            </a:r>
          </a:p>
          <a:p>
            <a:pPr>
              <a:buFont typeface="Wingdings" panose="05000000000000000000" pitchFamily="2" charset="2"/>
              <a:buChar char="Ø"/>
            </a:pPr>
            <a:r>
              <a:rPr lang="en-US" dirty="0"/>
              <a:t> Beneficial to also do by channel (</a:t>
            </a:r>
            <a:r>
              <a:rPr lang="en-US" dirty="0" err="1"/>
              <a:t>i.e</a:t>
            </a:r>
            <a:r>
              <a:rPr lang="en-US" dirty="0"/>
              <a:t> direct mail, online) and donation</a:t>
            </a:r>
            <a:r>
              <a:rPr lang="en-US" i="1" dirty="0"/>
              <a:t> </a:t>
            </a:r>
            <a:r>
              <a:rPr lang="en-US" dirty="0"/>
              <a:t>segment amounts.</a:t>
            </a:r>
          </a:p>
          <a:p>
            <a:pPr marL="0" indent="0">
              <a:buNone/>
            </a:pPr>
            <a:r>
              <a:rPr lang="en-US" b="1" dirty="0"/>
              <a:t>    Visualization – </a:t>
            </a:r>
            <a:r>
              <a:rPr lang="en-US" dirty="0"/>
              <a:t>Line Chart - Donor Acquisition Cost compared to Donor Lifetime Value over the last five years.</a:t>
            </a:r>
          </a:p>
          <a:p>
            <a:pPr marL="0" indent="0">
              <a:buNone/>
            </a:pPr>
            <a:r>
              <a:rPr lang="en-US" b="1" dirty="0"/>
              <a:t> </a:t>
            </a:r>
          </a:p>
          <a:p>
            <a:pPr>
              <a:buFont typeface="Wingdings" panose="05000000000000000000" pitchFamily="2" charset="2"/>
              <a:buChar char="Ø"/>
            </a:pPr>
            <a:endParaRPr lang="en-US" dirty="0"/>
          </a:p>
          <a:p>
            <a:pPr marL="0" indent="0">
              <a:buNone/>
            </a:pPr>
            <a:endParaRPr lang="en-US" dirty="0"/>
          </a:p>
        </p:txBody>
      </p:sp>
    </p:spTree>
    <p:extLst>
      <p:ext uri="{BB962C8B-B14F-4D97-AF65-F5344CB8AC3E}">
        <p14:creationId xmlns:p14="http://schemas.microsoft.com/office/powerpoint/2010/main" val="773877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58952"/>
            <a:ext cx="10058400" cy="3892168"/>
          </a:xfrm>
        </p:spPr>
        <p:txBody>
          <a:bodyPr>
            <a:normAutofit/>
          </a:bodyPr>
          <a:lstStyle/>
          <a:p>
            <a:r>
              <a:rPr lang="en-US" dirty="0"/>
              <a:t>Descriptive Statistics – Donor Database</a:t>
            </a:r>
          </a:p>
        </p:txBody>
      </p:sp>
      <p:sp>
        <p:nvSpPr>
          <p:cNvPr id="20" name="Rectangle 19">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0146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70D9DD69-0EA6-4843-8306-77E6AE7F05B8}"/>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Information to Include in Donor Database</a:t>
            </a:r>
          </a:p>
        </p:txBody>
      </p:sp>
      <p:sp>
        <p:nvSpPr>
          <p:cNvPr id="21" name="Rectangle 20">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B07EF3CB-19D8-44E3-88BD-A83A7B6871FF}"/>
              </a:ext>
            </a:extLst>
          </p:cNvPr>
          <p:cNvSpPr>
            <a:spLocks noGrp="1"/>
          </p:cNvSpPr>
          <p:nvPr>
            <p:ph idx="1"/>
          </p:nvPr>
        </p:nvSpPr>
        <p:spPr>
          <a:xfrm>
            <a:off x="4742016" y="605896"/>
            <a:ext cx="6413663" cy="5646208"/>
          </a:xfrm>
        </p:spPr>
        <p:txBody>
          <a:bodyPr anchor="ctr">
            <a:normAutofit/>
          </a:bodyPr>
          <a:lstStyle/>
          <a:p>
            <a:r>
              <a:rPr lang="en-US" b="1"/>
              <a:t>Giving:</a:t>
            </a:r>
            <a:endParaRPr lang="en-US"/>
          </a:p>
          <a:p>
            <a:pPr>
              <a:buFont typeface="Wingdings" panose="05000000000000000000" pitchFamily="2" charset="2"/>
              <a:buChar char="Ø"/>
            </a:pPr>
            <a:r>
              <a:rPr lang="en-US"/>
              <a:t> Lifetime giving</a:t>
            </a:r>
          </a:p>
          <a:p>
            <a:pPr>
              <a:buFont typeface="Wingdings" panose="05000000000000000000" pitchFamily="2" charset="2"/>
              <a:buChar char="Ø"/>
            </a:pPr>
            <a:r>
              <a:rPr lang="en-US"/>
              <a:t> Largest gift</a:t>
            </a:r>
          </a:p>
          <a:p>
            <a:pPr>
              <a:buFont typeface="Wingdings" panose="05000000000000000000" pitchFamily="2" charset="2"/>
              <a:buChar char="Ø"/>
            </a:pPr>
            <a:r>
              <a:rPr lang="en-US"/>
              <a:t> Most recent gift</a:t>
            </a:r>
          </a:p>
          <a:p>
            <a:pPr>
              <a:buFont typeface="Wingdings" panose="05000000000000000000" pitchFamily="2" charset="2"/>
              <a:buChar char="Ø"/>
            </a:pPr>
            <a:r>
              <a:rPr lang="en-US"/>
              <a:t> First gift and date</a:t>
            </a:r>
          </a:p>
          <a:p>
            <a:pPr>
              <a:buFont typeface="Wingdings" panose="05000000000000000000" pitchFamily="2" charset="2"/>
              <a:buChar char="Ø"/>
            </a:pPr>
            <a:r>
              <a:rPr lang="en-US"/>
              <a:t> Average gift</a:t>
            </a:r>
          </a:p>
          <a:p>
            <a:pPr>
              <a:buFont typeface="Wingdings" panose="05000000000000000000" pitchFamily="2" charset="2"/>
              <a:buChar char="Ø"/>
            </a:pPr>
            <a:r>
              <a:rPr lang="en-US"/>
              <a:t> Giving by fiscal year (at least five years)</a:t>
            </a:r>
          </a:p>
          <a:p>
            <a:pPr>
              <a:buFont typeface="Wingdings" panose="05000000000000000000" pitchFamily="2" charset="2"/>
              <a:buChar char="Ø"/>
            </a:pPr>
            <a:r>
              <a:rPr lang="en-US"/>
              <a:t> Donation channel preference –check, direct withdrawal, online, mobile, telephone. </a:t>
            </a:r>
            <a:endParaRPr lang="en-US" dirty="0"/>
          </a:p>
        </p:txBody>
      </p:sp>
    </p:spTree>
    <p:extLst>
      <p:ext uri="{BB962C8B-B14F-4D97-AF65-F5344CB8AC3E}">
        <p14:creationId xmlns:p14="http://schemas.microsoft.com/office/powerpoint/2010/main" val="1862085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92FBD7ED-7BB6-4A42-BEDF-D86B17FD072A}"/>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Information to Include in Donor Database</a:t>
            </a:r>
          </a:p>
        </p:txBody>
      </p:sp>
      <p:sp>
        <p:nvSpPr>
          <p:cNvPr id="21" name="Rectangle 20">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8795A4D8-A6F0-4F0A-A3D6-B17617F59E0A}"/>
              </a:ext>
            </a:extLst>
          </p:cNvPr>
          <p:cNvSpPr>
            <a:spLocks noGrp="1"/>
          </p:cNvSpPr>
          <p:nvPr>
            <p:ph idx="1"/>
          </p:nvPr>
        </p:nvSpPr>
        <p:spPr>
          <a:xfrm>
            <a:off x="4742016" y="605896"/>
            <a:ext cx="6413663" cy="5646208"/>
          </a:xfrm>
        </p:spPr>
        <p:txBody>
          <a:bodyPr anchor="ctr">
            <a:normAutofit/>
          </a:bodyPr>
          <a:lstStyle/>
          <a:p>
            <a:r>
              <a:rPr lang="en-US" b="1"/>
              <a:t>Contact and Demographics:</a:t>
            </a:r>
            <a:endParaRPr lang="en-US"/>
          </a:p>
          <a:p>
            <a:pPr>
              <a:buFont typeface="Wingdings" panose="05000000000000000000" pitchFamily="2" charset="2"/>
              <a:buChar char="Ø"/>
            </a:pPr>
            <a:r>
              <a:rPr lang="en-US" dirty="0"/>
              <a:t> Name, address, telephone, e-mail</a:t>
            </a:r>
          </a:p>
          <a:p>
            <a:pPr>
              <a:buFont typeface="Wingdings" panose="05000000000000000000" pitchFamily="2" charset="2"/>
              <a:buChar char="Ø"/>
            </a:pPr>
            <a:r>
              <a:rPr lang="en-US" dirty="0"/>
              <a:t> Business address</a:t>
            </a:r>
          </a:p>
          <a:p>
            <a:pPr>
              <a:buFont typeface="Wingdings" panose="05000000000000000000" pitchFamily="2" charset="2"/>
              <a:buChar char="Ø"/>
            </a:pPr>
            <a:r>
              <a:rPr lang="en-US" dirty="0"/>
              <a:t> Education</a:t>
            </a:r>
          </a:p>
          <a:p>
            <a:pPr>
              <a:buFont typeface="Wingdings" panose="05000000000000000000" pitchFamily="2" charset="2"/>
              <a:buChar char="Ø"/>
            </a:pPr>
            <a:r>
              <a:rPr lang="en-US" dirty="0"/>
              <a:t> Job title/type and employer</a:t>
            </a:r>
          </a:p>
          <a:p>
            <a:pPr>
              <a:buFont typeface="Wingdings" panose="05000000000000000000" pitchFamily="2" charset="2"/>
              <a:buChar char="Ø"/>
            </a:pPr>
            <a:r>
              <a:rPr lang="en-US" dirty="0"/>
              <a:t> Occupation</a:t>
            </a:r>
          </a:p>
          <a:p>
            <a:pPr>
              <a:buFont typeface="Wingdings" panose="05000000000000000000" pitchFamily="2" charset="2"/>
              <a:buChar char="Ø"/>
            </a:pPr>
            <a:r>
              <a:rPr lang="en-US" dirty="0"/>
              <a:t> Program Interests</a:t>
            </a:r>
          </a:p>
          <a:p>
            <a:pPr>
              <a:buFont typeface="Wingdings" panose="05000000000000000000" pitchFamily="2" charset="2"/>
              <a:buChar char="Ø"/>
            </a:pPr>
            <a:r>
              <a:rPr lang="en-US" dirty="0"/>
              <a:t> Event attendance count</a:t>
            </a:r>
          </a:p>
          <a:p>
            <a:endParaRPr lang="en-US" dirty="0"/>
          </a:p>
        </p:txBody>
      </p:sp>
    </p:spTree>
    <p:extLst>
      <p:ext uri="{BB962C8B-B14F-4D97-AF65-F5344CB8AC3E}">
        <p14:creationId xmlns:p14="http://schemas.microsoft.com/office/powerpoint/2010/main" val="3067563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FE795B6C-357E-45AA-9316-446612A51821}"/>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Information to Include in Donor Database</a:t>
            </a:r>
          </a:p>
        </p:txBody>
      </p:sp>
      <p:sp>
        <p:nvSpPr>
          <p:cNvPr id="21" name="Rectangle 20">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2D748B3F-66F1-4AF8-BCB4-0790A705260B}"/>
              </a:ext>
            </a:extLst>
          </p:cNvPr>
          <p:cNvSpPr>
            <a:spLocks noGrp="1"/>
          </p:cNvSpPr>
          <p:nvPr>
            <p:ph idx="1"/>
          </p:nvPr>
        </p:nvSpPr>
        <p:spPr>
          <a:xfrm>
            <a:off x="4742016" y="605896"/>
            <a:ext cx="6413663" cy="5646208"/>
          </a:xfrm>
        </p:spPr>
        <p:txBody>
          <a:bodyPr anchor="ctr">
            <a:normAutofit/>
          </a:bodyPr>
          <a:lstStyle/>
          <a:p>
            <a:pPr marL="0" indent="0">
              <a:buNone/>
            </a:pPr>
            <a:r>
              <a:rPr lang="en-US" b="1"/>
              <a:t>  Contact and Demographics - continued:</a:t>
            </a:r>
            <a:endParaRPr lang="en-US"/>
          </a:p>
          <a:p>
            <a:pPr>
              <a:buFont typeface="Wingdings" panose="05000000000000000000" pitchFamily="2" charset="2"/>
              <a:buChar char="Ø"/>
            </a:pPr>
            <a:r>
              <a:rPr lang="en-US" dirty="0"/>
              <a:t> Volunteer/Committees/Board seats</a:t>
            </a:r>
          </a:p>
          <a:p>
            <a:pPr>
              <a:buFont typeface="Wingdings" panose="05000000000000000000" pitchFamily="2" charset="2"/>
              <a:buChar char="Ø"/>
            </a:pPr>
            <a:r>
              <a:rPr lang="en-US" dirty="0"/>
              <a:t> Website visits</a:t>
            </a:r>
          </a:p>
          <a:p>
            <a:pPr>
              <a:buFont typeface="Wingdings" panose="05000000000000000000" pitchFamily="2" charset="2"/>
              <a:buChar char="Ø"/>
            </a:pPr>
            <a:r>
              <a:rPr lang="en-US" dirty="0"/>
              <a:t> Email open rates</a:t>
            </a:r>
          </a:p>
          <a:p>
            <a:pPr>
              <a:buFont typeface="Wingdings" panose="05000000000000000000" pitchFamily="2" charset="2"/>
              <a:buChar char="Ø"/>
            </a:pPr>
            <a:r>
              <a:rPr lang="en-US" dirty="0"/>
              <a:t> Wealth screening</a:t>
            </a:r>
          </a:p>
          <a:p>
            <a:pPr>
              <a:buFont typeface="Wingdings" panose="05000000000000000000" pitchFamily="2" charset="2"/>
              <a:buChar char="Ø"/>
            </a:pPr>
            <a:r>
              <a:rPr lang="en-US" dirty="0"/>
              <a:t> Giving to other charities</a:t>
            </a:r>
          </a:p>
          <a:p>
            <a:pPr>
              <a:buFont typeface="Wingdings" panose="05000000000000000000" pitchFamily="2" charset="2"/>
              <a:buChar char="Ø"/>
            </a:pPr>
            <a:r>
              <a:rPr lang="en-US" dirty="0"/>
              <a:t> Social media profiles</a:t>
            </a:r>
          </a:p>
          <a:p>
            <a:pPr>
              <a:buFont typeface="Wingdings" panose="05000000000000000000" pitchFamily="2" charset="2"/>
              <a:buChar char="Ø"/>
            </a:pPr>
            <a:r>
              <a:rPr lang="en-US" dirty="0"/>
              <a:t> Communication channel – email, direct mail, telephone, text message, social media, in person</a:t>
            </a:r>
          </a:p>
          <a:p>
            <a:endParaRPr lang="en-US" dirty="0"/>
          </a:p>
        </p:txBody>
      </p:sp>
    </p:spTree>
    <p:extLst>
      <p:ext uri="{BB962C8B-B14F-4D97-AF65-F5344CB8AC3E}">
        <p14:creationId xmlns:p14="http://schemas.microsoft.com/office/powerpoint/2010/main" val="4052488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721015-C702-41F7-A14D-E000DED3BB25}"/>
              </a:ext>
            </a:extLst>
          </p:cNvPr>
          <p:cNvSpPr>
            <a:spLocks noGrp="1"/>
          </p:cNvSpPr>
          <p:nvPr>
            <p:ph type="title"/>
          </p:nvPr>
        </p:nvSpPr>
        <p:spPr>
          <a:xfrm>
            <a:off x="1097280" y="286603"/>
            <a:ext cx="10058400" cy="1450757"/>
          </a:xfrm>
        </p:spPr>
        <p:txBody>
          <a:bodyPr/>
          <a:lstStyle/>
          <a:p>
            <a:r>
              <a:rPr lang="en-US"/>
              <a:t>Descriptive Statistics</a:t>
            </a:r>
            <a:endParaRPr lang="en-US" dirty="0"/>
          </a:p>
        </p:txBody>
      </p:sp>
      <p:sp>
        <p:nvSpPr>
          <p:cNvPr id="3" name="Content Placeholder 2">
            <a:extLst>
              <a:ext uri="{FF2B5EF4-FFF2-40B4-BE49-F238E27FC236}">
                <a16:creationId xmlns:a16="http://schemas.microsoft.com/office/drawing/2014/main" xmlns="" id="{BD5D8562-3F5E-4077-B8EB-6C7F16FA8F8E}"/>
              </a:ext>
            </a:extLst>
          </p:cNvPr>
          <p:cNvSpPr>
            <a:spLocks noGrp="1"/>
          </p:cNvSpPr>
          <p:nvPr>
            <p:ph idx="1"/>
          </p:nvPr>
        </p:nvSpPr>
        <p:spPr>
          <a:xfrm>
            <a:off x="1097280" y="1845734"/>
            <a:ext cx="10058400" cy="4023360"/>
          </a:xfrm>
        </p:spPr>
        <p:txBody>
          <a:bodyPr>
            <a:normAutofit/>
          </a:bodyPr>
          <a:lstStyle/>
          <a:p>
            <a:pPr marL="0" indent="0">
              <a:buNone/>
            </a:pPr>
            <a:r>
              <a:rPr lang="en-US" sz="3200" b="1"/>
              <a:t>Descriptive Statistics</a:t>
            </a:r>
            <a:r>
              <a:rPr lang="en-US" sz="3200"/>
              <a:t> are used to quantitatively describe or summarize a collection of data. They can be used to perform a preliminary exploration of the data. They deal with past information – </a:t>
            </a:r>
            <a:r>
              <a:rPr lang="en-US" sz="3200" b="1"/>
              <a:t>What has happened.</a:t>
            </a:r>
          </a:p>
          <a:p>
            <a:endParaRPr lang="en-US" sz="3200" b="1"/>
          </a:p>
          <a:p>
            <a:endParaRPr lang="en-US" sz="3200" b="1" dirty="0"/>
          </a:p>
        </p:txBody>
      </p:sp>
    </p:spTree>
    <p:extLst>
      <p:ext uri="{BB962C8B-B14F-4D97-AF65-F5344CB8AC3E}">
        <p14:creationId xmlns:p14="http://schemas.microsoft.com/office/powerpoint/2010/main" val="1779018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Descriptive Statistics in Microsoft Azure</a:t>
            </a:r>
          </a:p>
        </p:txBody>
      </p:sp>
      <p:sp>
        <p:nvSpPr>
          <p:cNvPr id="9" name="Content Placeholder 8"/>
          <p:cNvSpPr>
            <a:spLocks noGrp="1"/>
          </p:cNvSpPr>
          <p:nvPr>
            <p:ph sz="half" idx="1"/>
          </p:nvPr>
        </p:nvSpPr>
        <p:spPr/>
        <p:txBody>
          <a:bodyPr/>
          <a:lstStyle/>
          <a:p>
            <a:pPr marL="0" indent="0">
              <a:buNone/>
            </a:pPr>
            <a:r>
              <a:rPr lang="en-US" sz="2000" dirty="0"/>
              <a:t>Mean</a:t>
            </a:r>
          </a:p>
          <a:p>
            <a:pPr marL="0" indent="0">
              <a:buNone/>
            </a:pPr>
            <a:r>
              <a:rPr lang="en-US" dirty="0"/>
              <a:t>Median</a:t>
            </a:r>
          </a:p>
          <a:p>
            <a:pPr marL="0" indent="0">
              <a:buNone/>
            </a:pPr>
            <a:r>
              <a:rPr lang="en-US" sz="2000" dirty="0"/>
              <a:t>Mode</a:t>
            </a:r>
          </a:p>
          <a:p>
            <a:pPr marL="0" indent="0">
              <a:buNone/>
            </a:pPr>
            <a:r>
              <a:rPr lang="en-US" sz="2000" dirty="0"/>
              <a:t>Range</a:t>
            </a:r>
          </a:p>
          <a:p>
            <a:pPr marL="0" indent="0">
              <a:buNone/>
            </a:pPr>
            <a:r>
              <a:rPr lang="en-US" dirty="0"/>
              <a:t>Minimum</a:t>
            </a:r>
          </a:p>
          <a:p>
            <a:pPr marL="0" indent="0">
              <a:buNone/>
            </a:pPr>
            <a:r>
              <a:rPr lang="en-US" dirty="0"/>
              <a:t>Maximum</a:t>
            </a:r>
          </a:p>
          <a:p>
            <a:pPr marL="0" indent="0">
              <a:buNone/>
            </a:pPr>
            <a:r>
              <a:rPr lang="en-US" dirty="0"/>
              <a:t>Quantile Information</a:t>
            </a:r>
          </a:p>
          <a:p>
            <a:pPr marL="0" indent="0">
              <a:buNone/>
            </a:pPr>
            <a:r>
              <a:rPr lang="en-US" dirty="0"/>
              <a:t>Count</a:t>
            </a:r>
          </a:p>
          <a:p>
            <a:pPr marL="0" indent="0">
              <a:buNone/>
            </a:pPr>
            <a:endParaRPr lang="en-US" sz="2000" dirty="0"/>
          </a:p>
          <a:p>
            <a:pPr marL="0" indent="0">
              <a:buNone/>
            </a:pPr>
            <a:endParaRPr lang="en-US" sz="2000" dirty="0"/>
          </a:p>
        </p:txBody>
      </p:sp>
      <p:sp>
        <p:nvSpPr>
          <p:cNvPr id="10" name="Content Placeholder 9"/>
          <p:cNvSpPr>
            <a:spLocks noGrp="1"/>
          </p:cNvSpPr>
          <p:nvPr>
            <p:ph sz="half" idx="2"/>
          </p:nvPr>
        </p:nvSpPr>
        <p:spPr>
          <a:xfrm>
            <a:off x="4847209" y="1845733"/>
            <a:ext cx="6506592" cy="4331229"/>
          </a:xfrm>
        </p:spPr>
        <p:txBody>
          <a:bodyPr/>
          <a:lstStyle/>
          <a:p>
            <a:pPr marL="0" indent="0">
              <a:buNone/>
            </a:pPr>
            <a:r>
              <a:rPr lang="en-US" sz="2000" dirty="0"/>
              <a:t>Average of the dataset</a:t>
            </a:r>
          </a:p>
          <a:p>
            <a:pPr marL="0" indent="0">
              <a:buNone/>
            </a:pPr>
            <a:r>
              <a:rPr lang="en-US" dirty="0"/>
              <a:t>Middle value of the dataset</a:t>
            </a:r>
          </a:p>
          <a:p>
            <a:pPr marL="0" indent="0">
              <a:buNone/>
            </a:pPr>
            <a:r>
              <a:rPr lang="en-US" sz="2000" dirty="0"/>
              <a:t>The most common value in the dataset</a:t>
            </a:r>
          </a:p>
          <a:p>
            <a:pPr marL="0" indent="0">
              <a:buNone/>
            </a:pPr>
            <a:r>
              <a:rPr lang="en-US" dirty="0"/>
              <a:t>The difference between the largest and smallest values</a:t>
            </a:r>
          </a:p>
          <a:p>
            <a:pPr marL="0" indent="0">
              <a:buNone/>
            </a:pPr>
            <a:r>
              <a:rPr lang="en-US" sz="2000" dirty="0"/>
              <a:t>The smallest value in the dataset</a:t>
            </a:r>
          </a:p>
          <a:p>
            <a:pPr marL="0" indent="0">
              <a:buNone/>
            </a:pPr>
            <a:r>
              <a:rPr lang="en-US" dirty="0"/>
              <a:t>The largest value in the dataset</a:t>
            </a:r>
          </a:p>
          <a:p>
            <a:pPr marL="0" indent="0">
              <a:buNone/>
            </a:pPr>
            <a:r>
              <a:rPr lang="en-US" sz="2000" dirty="0"/>
              <a:t>1</a:t>
            </a:r>
            <a:r>
              <a:rPr lang="en-US" sz="2000" baseline="30000" dirty="0"/>
              <a:t>st</a:t>
            </a:r>
            <a:r>
              <a:rPr lang="en-US" sz="2000" dirty="0"/>
              <a:t> and 3</a:t>
            </a:r>
            <a:r>
              <a:rPr lang="en-US" sz="2000" baseline="30000" dirty="0"/>
              <a:t>rd</a:t>
            </a:r>
            <a:r>
              <a:rPr lang="en-US" sz="2000" dirty="0"/>
              <a:t> Quantile</a:t>
            </a:r>
            <a:endParaRPr lang="en-US" dirty="0"/>
          </a:p>
          <a:p>
            <a:pPr marL="0" indent="0">
              <a:buNone/>
            </a:pPr>
            <a:r>
              <a:rPr lang="en-US" sz="2000" dirty="0"/>
              <a:t>The number of values in the dataset</a:t>
            </a:r>
          </a:p>
        </p:txBody>
      </p:sp>
    </p:spTree>
    <p:extLst>
      <p:ext uri="{BB962C8B-B14F-4D97-AF65-F5344CB8AC3E}">
        <p14:creationId xmlns:p14="http://schemas.microsoft.com/office/powerpoint/2010/main" val="2083765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Descriptive Statistics in Microsoft Azure</a:t>
            </a:r>
          </a:p>
        </p:txBody>
      </p:sp>
      <p:sp>
        <p:nvSpPr>
          <p:cNvPr id="9" name="Content Placeholder 8"/>
          <p:cNvSpPr>
            <a:spLocks noGrp="1"/>
          </p:cNvSpPr>
          <p:nvPr>
            <p:ph sz="half" idx="1"/>
          </p:nvPr>
        </p:nvSpPr>
        <p:spPr/>
        <p:txBody>
          <a:bodyPr/>
          <a:lstStyle/>
          <a:p>
            <a:pPr marL="0" indent="0">
              <a:buNone/>
            </a:pPr>
            <a:r>
              <a:rPr lang="en-US" dirty="0"/>
              <a:t>Standard Deviation</a:t>
            </a:r>
          </a:p>
          <a:p>
            <a:pPr marL="0" indent="0">
              <a:buNone/>
            </a:pPr>
            <a:r>
              <a:rPr lang="en-US" dirty="0"/>
              <a:t>Sample Variance</a:t>
            </a:r>
          </a:p>
          <a:p>
            <a:pPr marL="0" indent="0">
              <a:buNone/>
            </a:pPr>
            <a:r>
              <a:rPr lang="en-US" dirty="0"/>
              <a:t>Standard Error</a:t>
            </a:r>
          </a:p>
          <a:p>
            <a:pPr marL="0" indent="0">
              <a:buNone/>
            </a:pPr>
            <a:r>
              <a:rPr lang="en-US" dirty="0"/>
              <a:t>Kurtosis</a:t>
            </a:r>
          </a:p>
          <a:p>
            <a:pPr marL="0" indent="0">
              <a:buNone/>
            </a:pPr>
            <a:r>
              <a:rPr lang="en-US" dirty="0"/>
              <a:t>Skewness</a:t>
            </a:r>
          </a:p>
          <a:p>
            <a:pPr marL="0" indent="0">
              <a:buNone/>
            </a:pPr>
            <a:endParaRPr lang="en-US" sz="2000" dirty="0"/>
          </a:p>
        </p:txBody>
      </p:sp>
      <p:sp>
        <p:nvSpPr>
          <p:cNvPr id="10" name="Content Placeholder 9"/>
          <p:cNvSpPr>
            <a:spLocks noGrp="1"/>
          </p:cNvSpPr>
          <p:nvPr>
            <p:ph sz="half" idx="2"/>
          </p:nvPr>
        </p:nvSpPr>
        <p:spPr>
          <a:xfrm>
            <a:off x="4847209" y="1845733"/>
            <a:ext cx="6506592" cy="4331229"/>
          </a:xfrm>
        </p:spPr>
        <p:txBody>
          <a:bodyPr/>
          <a:lstStyle/>
          <a:p>
            <a:pPr marL="0" indent="0">
              <a:buNone/>
            </a:pPr>
            <a:r>
              <a:rPr lang="en-US" dirty="0"/>
              <a:t>Shows how widely dispersed the data is around the mean</a:t>
            </a:r>
          </a:p>
          <a:p>
            <a:pPr marL="0" indent="0">
              <a:buNone/>
            </a:pPr>
            <a:r>
              <a:rPr lang="en-US" dirty="0"/>
              <a:t>Deviation of each value from the mean</a:t>
            </a:r>
          </a:p>
          <a:p>
            <a:pPr marL="0" indent="0">
              <a:buNone/>
            </a:pPr>
            <a:r>
              <a:rPr lang="en-US" dirty="0"/>
              <a:t>Proximity of sample values to the mean</a:t>
            </a:r>
          </a:p>
          <a:p>
            <a:pPr marL="0" indent="0">
              <a:buNone/>
            </a:pPr>
            <a:r>
              <a:rPr lang="en-US" dirty="0"/>
              <a:t>Shows if the dataset is peaked or flat</a:t>
            </a:r>
          </a:p>
          <a:p>
            <a:pPr marL="0" indent="0">
              <a:buNone/>
            </a:pPr>
            <a:r>
              <a:rPr lang="en-US" dirty="0"/>
              <a:t>Shows if the dataset is symmetrical around the mean</a:t>
            </a:r>
          </a:p>
          <a:p>
            <a:pPr marL="0" indent="0">
              <a:buNone/>
            </a:pPr>
            <a:endParaRPr lang="en-US" sz="2000" dirty="0"/>
          </a:p>
        </p:txBody>
      </p:sp>
    </p:spTree>
    <p:extLst>
      <p:ext uri="{BB962C8B-B14F-4D97-AF65-F5344CB8AC3E}">
        <p14:creationId xmlns:p14="http://schemas.microsoft.com/office/powerpoint/2010/main" val="4098877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0142" y="742951"/>
            <a:ext cx="8417076" cy="2479590"/>
          </a:xfrm>
          <a:prstGeom prst="rect">
            <a:avLst/>
          </a:prstGeom>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Instructor - John Phillips, CFO Analytics Training, LLC     I am a Certified Public Accountant and IBM Certified in IBM SPSS Modeler Data Mining. jphillips@cfoanalyticstraining.com</a:t>
            </a:r>
          </a:p>
          <a:p>
            <a:pPr marL="0" marR="0" lvl="0" indent="0" algn="l" defTabSz="457200" rtl="0" eaLnBrk="1" fontAlgn="auto" latinLnBrk="0" hangingPunct="1">
              <a:lnSpc>
                <a:spcPct val="107000"/>
              </a:lnSpc>
              <a:spcBef>
                <a:spcPts val="0"/>
              </a:spcBef>
              <a:spcAft>
                <a:spcPts val="800"/>
              </a:spcAft>
              <a:buClrTx/>
              <a:buSzTx/>
              <a:buFontTx/>
              <a:buNone/>
              <a:tabLst/>
              <a:defRPr/>
            </a:pPr>
            <a:endParaRPr kumimoji="0" lang="en-US" sz="2800" b="1" i="0" u="none" strike="noStrike" kern="1200" cap="none" spc="0" normalizeH="0" baseline="0" noProof="0" dirty="0">
              <a:ln>
                <a:noFill/>
              </a:ln>
              <a:solidFill>
                <a:prstClr val="black"/>
              </a:solidFill>
              <a:effectLst/>
              <a:highlight>
                <a:srgbClr val="0000FF"/>
              </a:highligh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person wearing glasses and smiling at the camera&#10;&#10;Description generated with very high confidence">
            <a:extLst>
              <a:ext uri="{FF2B5EF4-FFF2-40B4-BE49-F238E27FC236}">
                <a16:creationId xmlns:a16="http://schemas.microsoft.com/office/drawing/2014/main" xmlns="" id="{F308DBEE-4DA1-43F1-924D-6A43638656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6300" y="3047998"/>
            <a:ext cx="2282952" cy="3067051"/>
          </a:xfrm>
          <a:prstGeom prst="rect">
            <a:avLst/>
          </a:prstGeom>
        </p:spPr>
      </p:pic>
    </p:spTree>
    <p:extLst>
      <p:ext uri="{BB962C8B-B14F-4D97-AF65-F5344CB8AC3E}">
        <p14:creationId xmlns:p14="http://schemas.microsoft.com/office/powerpoint/2010/main" val="617258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Case Study</a:t>
            </a:r>
          </a:p>
        </p:txBody>
      </p:sp>
      <p:sp>
        <p:nvSpPr>
          <p:cNvPr id="9" name="Content Placeholder 8"/>
          <p:cNvSpPr>
            <a:spLocks noGrp="1"/>
          </p:cNvSpPr>
          <p:nvPr>
            <p:ph sz="half" idx="1"/>
          </p:nvPr>
        </p:nvSpPr>
        <p:spPr/>
        <p:txBody>
          <a:bodyPr>
            <a:normAutofit/>
          </a:bodyPr>
          <a:lstStyle/>
          <a:p>
            <a:pPr marL="0" indent="0">
              <a:buNone/>
            </a:pPr>
            <a:r>
              <a:rPr lang="en-US" sz="2800" u="sng" dirty="0"/>
              <a:t>Case Study</a:t>
            </a:r>
          </a:p>
          <a:p>
            <a:pPr marL="0" indent="0">
              <a:buNone/>
            </a:pPr>
            <a:r>
              <a:rPr lang="en-US" sz="2800" dirty="0"/>
              <a:t>Donor Database – Descriptive Statistics</a:t>
            </a:r>
          </a:p>
        </p:txBody>
      </p:sp>
      <p:sp>
        <p:nvSpPr>
          <p:cNvPr id="10" name="Content Placeholder 9"/>
          <p:cNvSpPr>
            <a:spLocks noGrp="1"/>
          </p:cNvSpPr>
          <p:nvPr>
            <p:ph sz="half" idx="2"/>
          </p:nvPr>
        </p:nvSpPr>
        <p:spPr>
          <a:xfrm>
            <a:off x="5726097" y="1845734"/>
            <a:ext cx="5627704" cy="4331228"/>
          </a:xfrm>
        </p:spPr>
        <p:txBody>
          <a:bodyPr>
            <a:normAutofit/>
          </a:bodyPr>
          <a:lstStyle/>
          <a:p>
            <a:pPr marL="0" indent="0">
              <a:buNone/>
            </a:pPr>
            <a:r>
              <a:rPr lang="en-US" sz="2800" u="sng" dirty="0"/>
              <a:t>Purpose</a:t>
            </a:r>
          </a:p>
          <a:p>
            <a:pPr marL="0" indent="0">
              <a:buNone/>
            </a:pPr>
            <a:r>
              <a:rPr lang="en-US" sz="2800" dirty="0"/>
              <a:t>Exploratory discovery of data</a:t>
            </a:r>
          </a:p>
        </p:txBody>
      </p:sp>
    </p:spTree>
    <p:extLst>
      <p:ext uri="{BB962C8B-B14F-4D97-AF65-F5344CB8AC3E}">
        <p14:creationId xmlns:p14="http://schemas.microsoft.com/office/powerpoint/2010/main" val="2318451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58952"/>
            <a:ext cx="10058400" cy="3892168"/>
          </a:xfrm>
        </p:spPr>
        <p:txBody>
          <a:bodyPr>
            <a:normAutofit/>
          </a:bodyPr>
          <a:lstStyle/>
          <a:p>
            <a:r>
              <a:rPr lang="en-US"/>
              <a:t>Machine Learning Introduction &amp; K-Means Clustering</a:t>
            </a:r>
          </a:p>
        </p:txBody>
      </p:sp>
      <p:sp>
        <p:nvSpPr>
          <p:cNvPr id="9" name="Rectangle 8">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19844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0E780924-60F1-4B1A-A085-5B0198BD14C4}"/>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Definitions</a:t>
            </a:r>
          </a:p>
        </p:txBody>
      </p:sp>
      <p:sp>
        <p:nvSpPr>
          <p:cNvPr id="18"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9" name="Content Placeholder 2">
            <a:extLst>
              <a:ext uri="{FF2B5EF4-FFF2-40B4-BE49-F238E27FC236}">
                <a16:creationId xmlns:a16="http://schemas.microsoft.com/office/drawing/2014/main" xmlns="" id="{4A965690-36E4-430A-B77D-C90F76FD08C1}"/>
              </a:ext>
            </a:extLst>
          </p:cNvPr>
          <p:cNvGraphicFramePr>
            <a:graphicFrameLocks noGrp="1"/>
          </p:cNvGraphicFramePr>
          <p:nvPr>
            <p:ph idx="1"/>
            <p:extLst>
              <p:ext uri="{D42A27DB-BD31-4B8C-83A1-F6EECF244321}">
                <p14:modId xmlns:p14="http://schemas.microsoft.com/office/powerpoint/2010/main" val="1636192382"/>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1493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E4C718E2-3721-40EC-82D7-4DEAD6F5A450}"/>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Machine Learning Steps</a:t>
            </a:r>
          </a:p>
        </p:txBody>
      </p:sp>
      <p:sp>
        <p:nvSpPr>
          <p:cNvPr id="12" name="Rectangle 11">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81D51F5D-CEF5-43BD-A6DE-FC32307A0629}"/>
              </a:ext>
            </a:extLst>
          </p:cNvPr>
          <p:cNvSpPr>
            <a:spLocks noGrp="1"/>
          </p:cNvSpPr>
          <p:nvPr>
            <p:ph idx="1"/>
          </p:nvPr>
        </p:nvSpPr>
        <p:spPr>
          <a:xfrm>
            <a:off x="4742016" y="605896"/>
            <a:ext cx="6413663" cy="5646208"/>
          </a:xfrm>
        </p:spPr>
        <p:txBody>
          <a:bodyPr anchor="ctr">
            <a:normAutofit/>
          </a:bodyPr>
          <a:lstStyle/>
          <a:p>
            <a:pPr marL="0" indent="0">
              <a:buNone/>
            </a:pPr>
            <a:r>
              <a:rPr lang="en-US" dirty="0"/>
              <a:t>  </a:t>
            </a:r>
          </a:p>
          <a:p>
            <a:pPr>
              <a:buFont typeface="Wingdings" panose="05000000000000000000" pitchFamily="2" charset="2"/>
              <a:buChar char="Ø"/>
            </a:pPr>
            <a:r>
              <a:rPr lang="en-US" b="1"/>
              <a:t> Data Preparation </a:t>
            </a:r>
            <a:r>
              <a:rPr lang="en-US"/>
              <a:t>– This phase involves all the procedures to construct the final dataset. Data preparation is often the most time consuming phase and includes data transformation (i.e. joining two data sets together), data cleansing and data formatting.</a:t>
            </a:r>
          </a:p>
          <a:p>
            <a:pPr>
              <a:buFont typeface="Wingdings" panose="05000000000000000000" pitchFamily="2" charset="2"/>
              <a:buChar char="Ø"/>
            </a:pPr>
            <a:r>
              <a:rPr lang="en-US"/>
              <a:t>  </a:t>
            </a:r>
            <a:r>
              <a:rPr lang="en-US" b="1"/>
              <a:t>Modeling </a:t>
            </a:r>
            <a:r>
              <a:rPr lang="en-US"/>
              <a:t>– This phase involves selecting and applying the modeling techniques to be used. Models are the application of algorithms to data to generate predictions and make inferences about relationships. An algorithm is essentially a formula or series of steps to solve a mathematical problem.</a:t>
            </a:r>
          </a:p>
          <a:p>
            <a:pPr>
              <a:buFont typeface="Wingdings" panose="05000000000000000000" pitchFamily="2" charset="2"/>
              <a:buChar char="Ø"/>
            </a:pPr>
            <a:r>
              <a:rPr lang="en-US"/>
              <a:t> </a:t>
            </a:r>
            <a:r>
              <a:rPr lang="en-US" b="1"/>
              <a:t>Evaluation</a:t>
            </a:r>
            <a:r>
              <a:rPr lang="en-US"/>
              <a:t> - </a:t>
            </a:r>
            <a:r>
              <a:rPr lang="en-US">
                <a:latin typeface="Calibri" panose="020F0502020204030204" pitchFamily="34" charset="0"/>
                <a:ea typeface="Calibri" panose="020F0502020204030204" pitchFamily="34" charset="0"/>
                <a:cs typeface="Times New Roman" panose="02020603050405020304" pitchFamily="18" charset="0"/>
              </a:rPr>
              <a:t>It’s also critical to evaluate the effectiveness of the model. The model is tested by using a test data set of known values and comparing this to the predicted values. </a:t>
            </a:r>
          </a:p>
          <a:p>
            <a:pPr>
              <a:buFont typeface="Wingdings" panose="05000000000000000000" pitchFamily="2" charset="2"/>
              <a:buChar char="Ø"/>
            </a:pPr>
            <a:endParaRPr lang="en-US"/>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534087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255035B8-463A-4C54-B251-75F7D130F668}"/>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Data types</a:t>
            </a:r>
          </a:p>
        </p:txBody>
      </p:sp>
      <p:sp>
        <p:nvSpPr>
          <p:cNvPr id="12" name="Rectangle 11">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1299CCB7-934A-4641-BEDD-5AC51D4FC35B}"/>
              </a:ext>
            </a:extLst>
          </p:cNvPr>
          <p:cNvSpPr>
            <a:spLocks noGrp="1"/>
          </p:cNvSpPr>
          <p:nvPr>
            <p:ph idx="1"/>
          </p:nvPr>
        </p:nvSpPr>
        <p:spPr>
          <a:xfrm>
            <a:off x="4742016" y="605896"/>
            <a:ext cx="6413663" cy="5646208"/>
          </a:xfrm>
        </p:spPr>
        <p:txBody>
          <a:bodyPr anchor="ctr">
            <a:normAutofit/>
          </a:bodyPr>
          <a:lstStyle/>
          <a:p>
            <a:pPr marL="342900" indent="-342900">
              <a:spcAft>
                <a:spcPts val="800"/>
              </a:spcAft>
              <a:buFont typeface="Wingdings" panose="05000000000000000000" pitchFamily="2" charset="2"/>
              <a:buChar char="Ø"/>
            </a:pPr>
            <a:r>
              <a:rPr lang="en-US">
                <a:latin typeface="Calibri" panose="020F0502020204030204" pitchFamily="34" charset="0"/>
                <a:ea typeface="Calibri" panose="020F0502020204030204" pitchFamily="34" charset="0"/>
                <a:cs typeface="Times New Roman" panose="02020603050405020304" pitchFamily="18" charset="0"/>
              </a:rPr>
              <a:t>It is critical to understand the different data types to use in a predictive model.</a:t>
            </a:r>
          </a:p>
          <a:p>
            <a:pPr marL="342900" indent="-342900">
              <a:spcAft>
                <a:spcPts val="800"/>
              </a:spcAft>
              <a:buFont typeface="Wingdings" panose="05000000000000000000" pitchFamily="2" charset="2"/>
              <a:buChar char="Ø"/>
            </a:pPr>
            <a:r>
              <a:rPr lang="en-US">
                <a:latin typeface="Calibri" panose="020F0502020204030204" pitchFamily="34" charset="0"/>
                <a:ea typeface="Calibri" panose="020F0502020204030204" pitchFamily="34" charset="0"/>
                <a:cs typeface="Times New Roman" panose="02020603050405020304" pitchFamily="18" charset="0"/>
              </a:rPr>
              <a:t>There are two basic types of data variables: numeric and categorical.</a:t>
            </a:r>
          </a:p>
          <a:p>
            <a:pPr marL="342900" indent="-342900">
              <a:spcAft>
                <a:spcPts val="800"/>
              </a:spcAft>
              <a:buFont typeface="Wingdings" panose="05000000000000000000" pitchFamily="2" charset="2"/>
              <a:buChar char="Ø"/>
            </a:pPr>
            <a:r>
              <a:rPr lang="en-US">
                <a:latin typeface="Calibri" panose="020F0502020204030204" pitchFamily="34" charset="0"/>
                <a:ea typeface="Calibri" panose="020F0502020204030204" pitchFamily="34" charset="0"/>
                <a:cs typeface="Times New Roman" panose="02020603050405020304" pitchFamily="18" charset="0"/>
              </a:rPr>
              <a:t>A numeric variable would be age, with values 21, 35 and 65. </a:t>
            </a:r>
          </a:p>
          <a:p>
            <a:pPr marL="342900" indent="-342900">
              <a:spcAft>
                <a:spcPts val="800"/>
              </a:spcAft>
              <a:buFont typeface="Wingdings" panose="05000000000000000000" pitchFamily="2" charset="2"/>
              <a:buChar char="Ø"/>
            </a:pPr>
            <a:r>
              <a:rPr lang="en-US">
                <a:latin typeface="Calibri" panose="020F0502020204030204" pitchFamily="34" charset="0"/>
                <a:ea typeface="Calibri" panose="020F0502020204030204" pitchFamily="34" charset="0"/>
                <a:cs typeface="Times New Roman" panose="02020603050405020304" pitchFamily="18" charset="0"/>
              </a:rPr>
              <a:t>A data variable which is categorical represents characteristics such as marital status with values: single, married and divorced. Categorical variables are normally non-numeric but they can be numeric (</a:t>
            </a:r>
            <a:r>
              <a:rPr lang="en-US" err="1">
                <a:latin typeface="Calibri" panose="020F0502020204030204" pitchFamily="34" charset="0"/>
                <a:ea typeface="Calibri" panose="020F0502020204030204" pitchFamily="34" charset="0"/>
                <a:cs typeface="Times New Roman" panose="02020603050405020304" pitchFamily="18" charset="0"/>
              </a:rPr>
              <a:t>i.e</a:t>
            </a:r>
            <a:r>
              <a:rPr lang="en-US">
                <a:latin typeface="Calibri" panose="020F0502020204030204" pitchFamily="34" charset="0"/>
                <a:ea typeface="Calibri" panose="020F0502020204030204" pitchFamily="34" charset="0"/>
                <a:cs typeface="Times New Roman" panose="02020603050405020304" pitchFamily="18" charset="0"/>
              </a:rPr>
              <a:t> Married: 0, No; 1, Yes) – no mathematic significance.</a:t>
            </a:r>
          </a:p>
          <a:p>
            <a:pPr marL="342900" indent="-342900">
              <a:spcAft>
                <a:spcPts val="800"/>
              </a:spcAft>
              <a:buFont typeface="Wingdings" panose="05000000000000000000" pitchFamily="2" charset="2"/>
              <a:buChar char="Ø"/>
            </a:pPr>
            <a:r>
              <a:rPr lang="en-US">
                <a:latin typeface="Calibri" panose="020F0502020204030204" pitchFamily="34" charset="0"/>
                <a:ea typeface="Calibri" panose="020F0502020204030204" pitchFamily="34" charset="0"/>
                <a:cs typeface="Times New Roman" panose="02020603050405020304" pitchFamily="18" charset="0"/>
              </a:rPr>
              <a:t>Microsoft Azure initially classifies variables as numeric or string. They may have to be reclassified as categorical for better model performance.</a:t>
            </a:r>
          </a:p>
          <a:p>
            <a:pPr marL="342900" indent="-342900">
              <a:spcAft>
                <a:spcPts val="800"/>
              </a:spcAft>
              <a:buFont typeface="Wingdings" panose="05000000000000000000" pitchFamily="2" charset="2"/>
              <a:buChar char="Ø"/>
            </a:pPr>
            <a:endParaRPr lang="en-US">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53095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1E3BCFC5-49A3-4183-BFCF-63E74094B29C}"/>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Data structure</a:t>
            </a:r>
          </a:p>
        </p:txBody>
      </p:sp>
      <p:sp>
        <p:nvSpPr>
          <p:cNvPr id="18"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9" name="Content Placeholder 2">
            <a:extLst>
              <a:ext uri="{FF2B5EF4-FFF2-40B4-BE49-F238E27FC236}">
                <a16:creationId xmlns:a16="http://schemas.microsoft.com/office/drawing/2014/main" xmlns="" id="{8D4D66B4-A74A-4F89-8414-6FEBD4030D0F}"/>
              </a:ext>
            </a:extLst>
          </p:cNvPr>
          <p:cNvGraphicFramePr>
            <a:graphicFrameLocks noGrp="1"/>
          </p:cNvGraphicFramePr>
          <p:nvPr>
            <p:ph idx="1"/>
            <p:extLst>
              <p:ext uri="{D42A27DB-BD31-4B8C-83A1-F6EECF244321}">
                <p14:modId xmlns:p14="http://schemas.microsoft.com/office/powerpoint/2010/main" val="144737100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1939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4097" y="88777"/>
            <a:ext cx="10550001" cy="5025991"/>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85000"/>
              </a:lnSpc>
              <a:spcBef>
                <a:spcPct val="0"/>
              </a:spcBef>
              <a:spcAft>
                <a:spcPts val="800"/>
              </a:spcAft>
              <a:buClrTx/>
              <a:buSzTx/>
              <a:buFontTx/>
              <a:buNone/>
              <a:tabLst/>
              <a:defRPr/>
            </a:pPr>
            <a:r>
              <a:rPr kumimoji="0" lang="en-US" sz="4000" b="0" i="0" u="sng" strike="noStrike" kern="1200" cap="none" spc="-50" normalizeH="0" baseline="0" noProof="0" dirty="0">
                <a:ln>
                  <a:noFill/>
                </a:ln>
                <a:solidFill>
                  <a:prstClr val="black">
                    <a:lumMod val="75000"/>
                    <a:lumOff val="25000"/>
                  </a:prstClr>
                </a:solidFill>
                <a:effectLst/>
                <a:uLnTx/>
                <a:uFillTx/>
                <a:latin typeface="Calibri Light" panose="020F0302020204030204"/>
                <a:ea typeface="+mn-ea"/>
                <a:cs typeface="+mn-cs"/>
              </a:rPr>
              <a:t>Modeling Methods – Supervised vs Unsupervised</a:t>
            </a:r>
          </a:p>
          <a:p>
            <a:pPr marL="342900" marR="0" lvl="0" indent="-342900" algn="l" defTabSz="914400" rtl="0" eaLnBrk="1" fontAlgn="auto" latinLnBrk="0" hangingPunct="1">
              <a:lnSpc>
                <a:spcPct val="107000"/>
              </a:lnSpc>
              <a:spcBef>
                <a:spcPts val="0"/>
              </a:spcBef>
              <a:spcAft>
                <a:spcPts val="800"/>
              </a:spcAft>
              <a:buClr>
                <a:srgbClr val="2683C6"/>
              </a:buClr>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There are two basic types of machine learning modeling techniques – supervised and unsupervised. </a:t>
            </a:r>
          </a:p>
          <a:p>
            <a:pPr marL="342900" marR="0" lvl="0" indent="-342900" algn="l" defTabSz="914400" rtl="0" eaLnBrk="1" fontAlgn="auto" latinLnBrk="0" hangingPunct="1">
              <a:lnSpc>
                <a:spcPct val="107000"/>
              </a:lnSpc>
              <a:spcBef>
                <a:spcPts val="0"/>
              </a:spcBef>
              <a:spcAft>
                <a:spcPts val="800"/>
              </a:spcAft>
              <a:buClr>
                <a:srgbClr val="2683C6"/>
              </a:buClr>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Supervised techniques are used when you have a specific target you want to predict (for example will this donor churn or not churn).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We’ll do case studies using the following supervised modeling techniques: Linear Regression, Logistic Regression, and Decision Trees.</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800"/>
              </a:spcAft>
              <a:buClr>
                <a:srgbClr val="2683C6"/>
              </a:buClr>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Unsupervised learning, on the other hand, has no target variable to predict but finds hidden patterns in the dataset and includes clustering and association rules. We’ll do a case study using K-Means Clustering.</a:t>
            </a:r>
          </a:p>
        </p:txBody>
      </p:sp>
    </p:spTree>
    <p:extLst>
      <p:ext uri="{BB962C8B-B14F-4D97-AF65-F5344CB8AC3E}">
        <p14:creationId xmlns:p14="http://schemas.microsoft.com/office/powerpoint/2010/main" val="3022364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xmlns="" id="{7228AC2D-19F6-400C-9B7B-105399362ECC}"/>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K-Means Clustering – Unsupervised Modeling</a:t>
            </a:r>
          </a:p>
        </p:txBody>
      </p:sp>
      <p:sp>
        <p:nvSpPr>
          <p:cNvPr id="14" name="Rectangle 13">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Content Placeholder 4">
            <a:extLst>
              <a:ext uri="{FF2B5EF4-FFF2-40B4-BE49-F238E27FC236}">
                <a16:creationId xmlns:a16="http://schemas.microsoft.com/office/drawing/2014/main" xmlns="" id="{40B017A6-CA90-4F86-BF5A-869899CFFDB0}"/>
              </a:ext>
            </a:extLst>
          </p:cNvPr>
          <p:cNvSpPr>
            <a:spLocks noGrp="1"/>
          </p:cNvSpPr>
          <p:nvPr>
            <p:ph idx="1"/>
          </p:nvPr>
        </p:nvSpPr>
        <p:spPr>
          <a:xfrm>
            <a:off x="4742016" y="605896"/>
            <a:ext cx="6413663" cy="5646208"/>
          </a:xfrm>
        </p:spPr>
        <p:txBody>
          <a:bodyPr anchor="ctr">
            <a:normAutofit/>
          </a:bodyPr>
          <a:lstStyle/>
          <a:p>
            <a:pPr>
              <a:buFont typeface="Wingdings" panose="05000000000000000000" pitchFamily="2" charset="2"/>
              <a:buChar char="Ø"/>
            </a:pPr>
            <a:r>
              <a:rPr lang="en-US"/>
              <a:t> The K-Means method is the most popular and simplest clustering algorithm.</a:t>
            </a:r>
          </a:p>
          <a:p>
            <a:pPr>
              <a:buFont typeface="Wingdings" panose="05000000000000000000" pitchFamily="2" charset="2"/>
              <a:buChar char="Ø"/>
            </a:pPr>
            <a:r>
              <a:rPr lang="en-US"/>
              <a:t> Cluster analysis forms groups or clusters of similar records. The purpose is to characterize these clusters in ways that are useful for analysis.</a:t>
            </a:r>
          </a:p>
          <a:p>
            <a:pPr>
              <a:buFont typeface="Wingdings" panose="05000000000000000000" pitchFamily="2" charset="2"/>
              <a:buChar char="Ø"/>
            </a:pPr>
            <a:r>
              <a:rPr lang="en-US"/>
              <a:t> This method is based on the theory of minimizing the least squared distance from the center points of the clusters, the centroid. It accomplishes this by comparing the averages (means) of the variables to form the clusters.</a:t>
            </a:r>
          </a:p>
          <a:p>
            <a:pPr>
              <a:buFont typeface="Wingdings" panose="05000000000000000000" pitchFamily="2" charset="2"/>
              <a:buChar char="Ø"/>
            </a:pPr>
            <a:r>
              <a:rPr lang="en-US"/>
              <a:t> K-Means clustering is often used for customer and donor segmentation and anomaly detection. </a:t>
            </a:r>
          </a:p>
          <a:p>
            <a:pPr>
              <a:buFont typeface="Wingdings" panose="05000000000000000000" pitchFamily="2" charset="2"/>
              <a:buChar char="Ø"/>
            </a:pPr>
            <a:r>
              <a:rPr lang="en-US"/>
              <a:t> K-means works  best with numeric inputs but categorical variables can be converted with dummy variables if necessary. </a:t>
            </a:r>
            <a:r>
              <a:rPr lang="en-US">
                <a:latin typeface="Calibri" panose="020F0502020204030204" pitchFamily="34" charset="0"/>
                <a:ea typeface="Calibri" panose="020F0502020204030204" pitchFamily="34" charset="0"/>
                <a:cs typeface="Times New Roman" panose="02020603050405020304" pitchFamily="18" charset="0"/>
              </a:rPr>
              <a:t>“Dummy Variables” utilize 1 if the category is present, 0 if the category is absent  (</a:t>
            </a:r>
            <a:r>
              <a:rPr lang="en-US" err="1">
                <a:latin typeface="Calibri" panose="020F0502020204030204" pitchFamily="34" charset="0"/>
                <a:ea typeface="Calibri" panose="020F0502020204030204" pitchFamily="34" charset="0"/>
                <a:cs typeface="Times New Roman" panose="02020603050405020304" pitchFamily="18" charset="0"/>
              </a:rPr>
              <a:t>i.e</a:t>
            </a:r>
            <a:r>
              <a:rPr lang="en-US">
                <a:latin typeface="Calibri" panose="020F0502020204030204" pitchFamily="34" charset="0"/>
                <a:ea typeface="Calibri" panose="020F0502020204030204" pitchFamily="34" charset="0"/>
                <a:cs typeface="Times New Roman" panose="02020603050405020304" pitchFamily="18" charset="0"/>
              </a:rPr>
              <a:t> Married: 0, No; 1, Yes).</a:t>
            </a:r>
            <a:endParaRPr lang="en-US"/>
          </a:p>
          <a:p>
            <a:endParaRPr lang="en-US" dirty="0"/>
          </a:p>
        </p:txBody>
      </p:sp>
    </p:spTree>
    <p:extLst>
      <p:ext uri="{BB962C8B-B14F-4D97-AF65-F5344CB8AC3E}">
        <p14:creationId xmlns:p14="http://schemas.microsoft.com/office/powerpoint/2010/main" val="3393718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40777" y="293615"/>
            <a:ext cx="10510195" cy="421654"/>
          </a:xfrm>
          <a:prstGeom prst="rect">
            <a:avLst/>
          </a:prstGeom>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940777" y="293615"/>
            <a:ext cx="10397783" cy="6715761"/>
          </a:xfrm>
          <a:prstGeom prst="rect">
            <a:avLst/>
          </a:prstGeom>
        </p:spPr>
      </p:pic>
      <p:sp>
        <p:nvSpPr>
          <p:cNvPr id="7" name="Oval 6"/>
          <p:cNvSpPr/>
          <p:nvPr/>
        </p:nvSpPr>
        <p:spPr>
          <a:xfrm>
            <a:off x="6309360" y="1625600"/>
            <a:ext cx="1503680" cy="157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8" name="Oval 7"/>
          <p:cNvSpPr/>
          <p:nvPr/>
        </p:nvSpPr>
        <p:spPr>
          <a:xfrm>
            <a:off x="5447347" y="3901440"/>
            <a:ext cx="1724025" cy="15951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9" name="Oval 8"/>
          <p:cNvSpPr/>
          <p:nvPr/>
        </p:nvSpPr>
        <p:spPr>
          <a:xfrm>
            <a:off x="8361680" y="1818640"/>
            <a:ext cx="1798319" cy="183895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383580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Case Study</a:t>
            </a:r>
          </a:p>
        </p:txBody>
      </p:sp>
      <p:sp>
        <p:nvSpPr>
          <p:cNvPr id="9" name="Content Placeholder 8"/>
          <p:cNvSpPr>
            <a:spLocks noGrp="1"/>
          </p:cNvSpPr>
          <p:nvPr>
            <p:ph sz="half" idx="1"/>
          </p:nvPr>
        </p:nvSpPr>
        <p:spPr>
          <a:xfrm>
            <a:off x="1097280" y="1793290"/>
            <a:ext cx="4992802" cy="4075804"/>
          </a:xfrm>
        </p:spPr>
        <p:txBody>
          <a:bodyPr>
            <a:normAutofit/>
          </a:bodyPr>
          <a:lstStyle/>
          <a:p>
            <a:pPr marL="0" indent="0">
              <a:buNone/>
            </a:pPr>
            <a:r>
              <a:rPr lang="en-US" sz="2800" u="sng" dirty="0"/>
              <a:t>Case Study</a:t>
            </a:r>
          </a:p>
          <a:p>
            <a:pPr marL="0" indent="0">
              <a:buNone/>
            </a:pPr>
            <a:r>
              <a:rPr lang="en-US" sz="2400" dirty="0"/>
              <a:t>Donor Segmentation</a:t>
            </a:r>
          </a:p>
        </p:txBody>
      </p:sp>
      <p:sp>
        <p:nvSpPr>
          <p:cNvPr id="10" name="Content Placeholder 9"/>
          <p:cNvSpPr>
            <a:spLocks noGrp="1"/>
          </p:cNvSpPr>
          <p:nvPr>
            <p:ph sz="half" idx="2"/>
          </p:nvPr>
        </p:nvSpPr>
        <p:spPr>
          <a:xfrm>
            <a:off x="6162878" y="1793290"/>
            <a:ext cx="4992802" cy="4199904"/>
          </a:xfrm>
        </p:spPr>
        <p:txBody>
          <a:bodyPr>
            <a:normAutofit/>
          </a:bodyPr>
          <a:lstStyle/>
          <a:p>
            <a:pPr marL="0" indent="0">
              <a:buNone/>
            </a:pPr>
            <a:r>
              <a:rPr lang="en-US" sz="2800" u="sng" dirty="0"/>
              <a:t>Purpose</a:t>
            </a:r>
          </a:p>
          <a:p>
            <a:pPr marL="0" indent="0">
              <a:buNone/>
            </a:pPr>
            <a:r>
              <a:rPr lang="en-US" sz="2400" dirty="0"/>
              <a:t>Segment the donor database by inclination and capacity for communication and engagement purposes.</a:t>
            </a:r>
          </a:p>
          <a:p>
            <a:pPr marL="0" indent="0">
              <a:buNone/>
            </a:pPr>
            <a:endParaRPr lang="en-US" dirty="0"/>
          </a:p>
        </p:txBody>
      </p:sp>
    </p:spTree>
    <p:extLst>
      <p:ext uri="{BB962C8B-B14F-4D97-AF65-F5344CB8AC3E}">
        <p14:creationId xmlns:p14="http://schemas.microsoft.com/office/powerpoint/2010/main" val="320810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58952"/>
            <a:ext cx="10058400" cy="3892168"/>
          </a:xfrm>
        </p:spPr>
        <p:txBody>
          <a:bodyPr>
            <a:normAutofit/>
          </a:bodyPr>
          <a:lstStyle/>
          <a:p>
            <a:r>
              <a:rPr lang="en-US" dirty="0"/>
              <a:t>            Introduction</a:t>
            </a:r>
          </a:p>
        </p:txBody>
      </p:sp>
      <p:sp>
        <p:nvSpPr>
          <p:cNvPr id="20" name="Rectangle 19">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39048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84CE8FF7-9B87-4B53-85A4-8B21CCD23538}"/>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Supervised Modeling</a:t>
            </a:r>
          </a:p>
        </p:txBody>
      </p:sp>
      <p:sp>
        <p:nvSpPr>
          <p:cNvPr id="12" name="Rectangle 11">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C6432DAD-C956-47A3-9CD0-831E45BA7A1C}"/>
              </a:ext>
            </a:extLst>
          </p:cNvPr>
          <p:cNvSpPr>
            <a:spLocks noGrp="1"/>
          </p:cNvSpPr>
          <p:nvPr>
            <p:ph idx="1"/>
          </p:nvPr>
        </p:nvSpPr>
        <p:spPr>
          <a:xfrm>
            <a:off x="4887020" y="1021977"/>
            <a:ext cx="6130603" cy="5310808"/>
          </a:xfrm>
        </p:spPr>
        <p:txBody>
          <a:bodyPr anchor="ctr">
            <a:normAutofit fontScale="77500" lnSpcReduction="20000"/>
          </a:bodyPr>
          <a:lstStyle/>
          <a:p>
            <a:pPr marL="0" indent="0">
              <a:spcAft>
                <a:spcPts val="800"/>
              </a:spcAft>
              <a:buNone/>
            </a:pPr>
            <a:r>
              <a:rPr lang="en-US" sz="2600" b="1" dirty="0">
                <a:latin typeface="Calibri" panose="020F0502020204030204" pitchFamily="34" charset="0"/>
                <a:ea typeface="Calibri" panose="020F0502020204030204" pitchFamily="34" charset="0"/>
                <a:cs typeface="Times New Roman" panose="02020603050405020304" pitchFamily="18" charset="0"/>
              </a:rPr>
              <a:t>The model training process:</a:t>
            </a:r>
          </a:p>
          <a:p>
            <a:pPr marL="457200" indent="-457200">
              <a:spcAft>
                <a:spcPts val="800"/>
              </a:spcAft>
              <a:buClrTx/>
              <a:buFont typeface="+mj-lt"/>
              <a:buAutoNum type="arabicParenR"/>
            </a:pPr>
            <a:r>
              <a:rPr lang="en-US" sz="2600" dirty="0">
                <a:latin typeface="Calibri" panose="020F0502020204030204" pitchFamily="34" charset="0"/>
                <a:ea typeface="Calibri" panose="020F0502020204030204" pitchFamily="34" charset="0"/>
                <a:cs typeface="Times New Roman" panose="02020603050405020304" pitchFamily="18" charset="0"/>
              </a:rPr>
              <a:t>A historical data set (training set) is used where the predictors and target are known. </a:t>
            </a:r>
          </a:p>
          <a:p>
            <a:pPr marL="457200" indent="-457200">
              <a:spcAft>
                <a:spcPts val="800"/>
              </a:spcAft>
              <a:buClrTx/>
              <a:buFont typeface="+mj-lt"/>
              <a:buAutoNum type="arabicParenR"/>
            </a:pPr>
            <a:r>
              <a:rPr lang="en-US" sz="2600" dirty="0">
                <a:latin typeface="Calibri" panose="020F0502020204030204" pitchFamily="34" charset="0"/>
                <a:ea typeface="Calibri" panose="020F0502020204030204" pitchFamily="34" charset="0"/>
                <a:cs typeface="Times New Roman" panose="02020603050405020304" pitchFamily="18" charset="0"/>
              </a:rPr>
              <a:t>The model algorithm find relationships between the predictors and the target and creates a statistical model. </a:t>
            </a:r>
          </a:p>
          <a:p>
            <a:pPr marL="457200" indent="-457200">
              <a:spcAft>
                <a:spcPts val="800"/>
              </a:spcAft>
              <a:buClrTx/>
              <a:buFont typeface="+mj-lt"/>
              <a:buAutoNum type="arabicParenR"/>
            </a:pPr>
            <a:r>
              <a:rPr lang="en-US" sz="2600" dirty="0">
                <a:latin typeface="Calibri" panose="020F0502020204030204" pitchFamily="34" charset="0"/>
                <a:ea typeface="Calibri" panose="020F0502020204030204" pitchFamily="34" charset="0"/>
                <a:cs typeface="Times New Roman" panose="02020603050405020304" pitchFamily="18" charset="0"/>
              </a:rPr>
              <a:t>The model is then applied to a different data set (scoring set) in which the target is unknown and the model predicts the outcome and the probability of the outcome. This is referred to as Scoring or Deploying the new data set.</a:t>
            </a:r>
          </a:p>
          <a:p>
            <a:pPr marL="457200" indent="-457200">
              <a:spcAft>
                <a:spcPts val="800"/>
              </a:spcAft>
              <a:buClrTx/>
              <a:buFont typeface="+mj-lt"/>
              <a:buAutoNum type="arabicParenR"/>
            </a:pPr>
            <a:r>
              <a:rPr lang="en-US" sz="2600" dirty="0">
                <a:latin typeface="Calibri" panose="020F0502020204030204" pitchFamily="34" charset="0"/>
                <a:ea typeface="Calibri" panose="020F0502020204030204" pitchFamily="34" charset="0"/>
                <a:cs typeface="Times New Roman" panose="02020603050405020304" pitchFamily="18" charset="0"/>
              </a:rPr>
              <a:t>Microsoft Azure has two methods for Deploying(Scoring) a new data set:</a:t>
            </a:r>
            <a:br>
              <a:rPr lang="en-US" sz="2600" dirty="0">
                <a:latin typeface="Calibri" panose="020F0502020204030204" pitchFamily="34" charset="0"/>
                <a:ea typeface="Calibri" panose="020F0502020204030204" pitchFamily="34" charset="0"/>
                <a:cs typeface="Times New Roman" panose="02020603050405020304" pitchFamily="18" charset="0"/>
              </a:rPr>
            </a:br>
            <a:r>
              <a:rPr lang="en-US" sz="2600" dirty="0">
                <a:latin typeface="Calibri" panose="020F0502020204030204" pitchFamily="34" charset="0"/>
                <a:ea typeface="Calibri" panose="020F0502020204030204" pitchFamily="34" charset="0"/>
                <a:cs typeface="Times New Roman" panose="02020603050405020304" pitchFamily="18" charset="0"/>
              </a:rPr>
              <a:t/>
            </a:r>
            <a:br>
              <a:rPr lang="en-US" sz="2600" dirty="0">
                <a:latin typeface="Calibri" panose="020F0502020204030204" pitchFamily="34" charset="0"/>
                <a:ea typeface="Calibri" panose="020F0502020204030204" pitchFamily="34" charset="0"/>
                <a:cs typeface="Times New Roman" panose="02020603050405020304" pitchFamily="18" charset="0"/>
              </a:rPr>
            </a:br>
            <a:r>
              <a:rPr lang="en-US" sz="2600" dirty="0">
                <a:latin typeface="Calibri" panose="020F0502020204030204" pitchFamily="34" charset="0"/>
                <a:ea typeface="Calibri" panose="020F0502020204030204" pitchFamily="34" charset="0"/>
                <a:cs typeface="Times New Roman" panose="02020603050405020304" pitchFamily="18" charset="0"/>
              </a:rPr>
              <a:t>A) Score Model module – add the new data set to the model (Batch Method).</a:t>
            </a:r>
            <a:br>
              <a:rPr lang="en-US" sz="2600" dirty="0">
                <a:latin typeface="Calibri" panose="020F0502020204030204" pitchFamily="34" charset="0"/>
                <a:ea typeface="Calibri" panose="020F0502020204030204" pitchFamily="34" charset="0"/>
                <a:cs typeface="Times New Roman" panose="02020603050405020304" pitchFamily="18" charset="0"/>
              </a:rPr>
            </a:br>
            <a:r>
              <a:rPr lang="en-US" sz="2600" dirty="0">
                <a:latin typeface="Calibri" panose="020F0502020204030204" pitchFamily="34" charset="0"/>
                <a:ea typeface="Calibri" panose="020F0502020204030204" pitchFamily="34" charset="0"/>
                <a:cs typeface="Times New Roman" panose="02020603050405020304" pitchFamily="18" charset="0"/>
              </a:rPr>
              <a:t>B) Setup as a web service API to deploy as a part of other programs (Add Data Individually).</a:t>
            </a:r>
          </a:p>
          <a:p>
            <a:pPr marL="0" indent="0">
              <a:spcAft>
                <a:spcPts val="800"/>
              </a:spcAft>
              <a:buClrTx/>
              <a:buNone/>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800"/>
              </a:spcAft>
              <a:buFont typeface="Wingdings" panose="05000000000000000000" pitchFamily="2" charset="2"/>
              <a:buChar char="Ø"/>
            </a:pPr>
            <a:endParaRPr lang="en-US" b="1"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27772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58952"/>
            <a:ext cx="10058400" cy="3892168"/>
          </a:xfrm>
        </p:spPr>
        <p:txBody>
          <a:bodyPr>
            <a:normAutofit/>
          </a:bodyPr>
          <a:lstStyle/>
          <a:p>
            <a:r>
              <a:rPr lang="en-US"/>
              <a:t>Machine Learning – Linear Regression</a:t>
            </a:r>
          </a:p>
        </p:txBody>
      </p:sp>
      <p:sp>
        <p:nvSpPr>
          <p:cNvPr id="9" name="Rectangle 8">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52550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761" y="558800"/>
            <a:ext cx="10302240" cy="7349256"/>
          </a:xfrm>
          <a:prstGeom prst="rect">
            <a:avLst/>
          </a:prstGeom>
        </p:spPr>
        <p:txBody>
          <a:bodyPr wrap="square">
            <a:spAutoFit/>
          </a:bodyPr>
          <a:lstStyle/>
          <a:p>
            <a:pPr marL="0" marR="0" lvl="0" indent="0" algn="l" defTabSz="914400" rtl="0" eaLnBrk="1" fontAlgn="auto" latinLnBrk="0" hangingPunct="1">
              <a:lnSpc>
                <a:spcPct val="85000"/>
              </a:lnSpc>
              <a:spcBef>
                <a:spcPct val="0"/>
              </a:spcBef>
              <a:spcAft>
                <a:spcPts val="800"/>
              </a:spcAft>
              <a:buClrTx/>
              <a:buSzTx/>
              <a:buFontTx/>
              <a:buNone/>
              <a:tabLst/>
              <a:defRPr/>
            </a:pPr>
            <a:r>
              <a:rPr kumimoji="0" lang="en-US" sz="4000" b="0" i="0" u="sng" strike="noStrike" kern="1200" cap="none" spc="-50" normalizeH="0" baseline="0" noProof="0" dirty="0">
                <a:ln>
                  <a:noFill/>
                </a:ln>
                <a:solidFill>
                  <a:prstClr val="black">
                    <a:lumMod val="75000"/>
                    <a:lumOff val="25000"/>
                  </a:prstClr>
                </a:solidFill>
                <a:effectLst/>
                <a:uLnTx/>
                <a:uFillTx/>
                <a:latin typeface="Calibri Light" panose="020F0302020204030204"/>
                <a:ea typeface="+mn-ea"/>
                <a:cs typeface="+mn-cs"/>
              </a:rPr>
              <a:t>Linear Regression: </a:t>
            </a:r>
          </a:p>
          <a:p>
            <a:pPr marL="342900" marR="0" lvl="0" indent="-342900" algn="l" defTabSz="914400" rtl="0" eaLnBrk="1" fontAlgn="auto" latinLnBrk="0" hangingPunct="1">
              <a:lnSpc>
                <a:spcPct val="107000"/>
              </a:lnSpc>
              <a:spcBef>
                <a:spcPts val="0"/>
              </a:spcBef>
              <a:spcAft>
                <a:spcPts val="800"/>
              </a:spcAft>
              <a:buClr>
                <a:srgbClr val="2683C6"/>
              </a:buClr>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Regression</a:t>
            </a:r>
            <a:r>
              <a:rPr kumimoji="0" lang="en-US" sz="24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is a popular method to discover a relationship between variables</a:t>
            </a:r>
          </a:p>
          <a:p>
            <a:pPr marL="342900" marR="0" lvl="0" indent="-342900" algn="l" defTabSz="914400" rtl="0" eaLnBrk="1" fontAlgn="auto" latinLnBrk="0" hangingPunct="1">
              <a:lnSpc>
                <a:spcPct val="107000"/>
              </a:lnSpc>
              <a:spcBef>
                <a:spcPts val="0"/>
              </a:spcBef>
              <a:spcAft>
                <a:spcPts val="800"/>
              </a:spcAft>
              <a:buClr>
                <a:srgbClr val="2683C6"/>
              </a:buClr>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 linear regression, we evaluate whether one variable, the dependent or target variable (Y on a graph), can be explained as a function of another, called the independent or predictor variable (X). When  there are two or more independent variables it’s called multiple regression.</a:t>
            </a:r>
          </a:p>
          <a:p>
            <a:pPr marL="342900" marR="0" lvl="0" indent="-342900" algn="l" defTabSz="914400" rtl="0" eaLnBrk="1" fontAlgn="auto" latinLnBrk="0" hangingPunct="1">
              <a:lnSpc>
                <a:spcPct val="107000"/>
              </a:lnSpc>
              <a:spcBef>
                <a:spcPts val="0"/>
              </a:spcBef>
              <a:spcAft>
                <a:spcPts val="800"/>
              </a:spcAft>
              <a:buClr>
                <a:srgbClr val="2683C6"/>
              </a:buClr>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 regression line is drawn to minimize the sum of squared deviations and this line can be used to predict Y values for new values of X.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The mathematical formula is Y=</a:t>
            </a:r>
            <a:r>
              <a:rPr kumimoji="0" lang="en-US" sz="24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Times New Roman" panose="02020603050405020304" pitchFamily="18" charset="0"/>
              </a:rPr>
              <a:t>a+bX</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 where a is the intercept and b is the slope. </a:t>
            </a:r>
          </a:p>
          <a:p>
            <a:pPr marL="342900" marR="0" lvl="0" indent="-342900" algn="l" defTabSz="914400" rtl="0" eaLnBrk="1" fontAlgn="auto" latinLnBrk="0" hangingPunct="1">
              <a:lnSpc>
                <a:spcPct val="107000"/>
              </a:lnSpc>
              <a:spcBef>
                <a:spcPts val="0"/>
              </a:spcBef>
              <a:spcAft>
                <a:spcPts val="800"/>
              </a:spcAft>
              <a:buClr>
                <a:srgbClr val="2683C6"/>
              </a:buClr>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Linear regression is used when we have numeric predictor variables and a numeric target variable (i.e. predict donations from the amount of fundraising expenditures). </a:t>
            </a:r>
          </a:p>
          <a:p>
            <a:pPr marL="342900" marR="0" lvl="0" indent="-342900" algn="l" defTabSz="914400" rtl="0" eaLnBrk="1" fontAlgn="auto" latinLnBrk="0" hangingPunct="1">
              <a:lnSpc>
                <a:spcPct val="107000"/>
              </a:lnSpc>
              <a:spcBef>
                <a:spcPts val="0"/>
              </a:spcBef>
              <a:spcAft>
                <a:spcPts val="80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3528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AC7041-66EE-472A-8F71-59BBE9DEBFB8}"/>
              </a:ext>
            </a:extLst>
          </p:cNvPr>
          <p:cNvSpPr>
            <a:spLocks noGrp="1"/>
          </p:cNvSpPr>
          <p:nvPr>
            <p:ph type="title"/>
          </p:nvPr>
        </p:nvSpPr>
        <p:spPr>
          <a:xfrm>
            <a:off x="1097280" y="286603"/>
            <a:ext cx="10058400" cy="1450757"/>
          </a:xfrm>
        </p:spPr>
        <p:txBody>
          <a:bodyPr/>
          <a:lstStyle/>
          <a:p>
            <a:r>
              <a:rPr lang="en-US"/>
              <a:t>Donations vs Fundraising Spend</a:t>
            </a:r>
            <a:endParaRPr lang="en-US" dirty="0"/>
          </a:p>
        </p:txBody>
      </p:sp>
      <p:graphicFrame>
        <p:nvGraphicFramePr>
          <p:cNvPr id="5" name="Content Placeholder 4">
            <a:extLst>
              <a:ext uri="{FF2B5EF4-FFF2-40B4-BE49-F238E27FC236}">
                <a16:creationId xmlns:a16="http://schemas.microsoft.com/office/drawing/2014/main" xmlns="" id="{56DD10BF-92F7-43EB-9AFD-F8D76C2B1C2C}"/>
              </a:ext>
            </a:extLst>
          </p:cNvPr>
          <p:cNvGraphicFramePr>
            <a:graphicFrameLocks noGrp="1"/>
          </p:cNvGraphicFramePr>
          <p:nvPr>
            <p:ph idx="1"/>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55966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xmlns="" id="{2B6C9846-B5AB-4E52-988D-F7E5865C9E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4">
            <a:extLst>
              <a:ext uri="{FF2B5EF4-FFF2-40B4-BE49-F238E27FC236}">
                <a16:creationId xmlns:a16="http://schemas.microsoft.com/office/drawing/2014/main" xmlns="" id="{6F3D7E8E-8467-4198-87E0-ADC1B60467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C688DFB8-E8F5-4DEB-8B4F-6A3BAD87803B}"/>
              </a:ext>
            </a:extLst>
          </p:cNvPr>
          <p:cNvSpPr>
            <a:spLocks noGrp="1"/>
          </p:cNvSpPr>
          <p:nvPr>
            <p:ph type="title"/>
          </p:nvPr>
        </p:nvSpPr>
        <p:spPr>
          <a:xfrm>
            <a:off x="1066800" y="5252936"/>
            <a:ext cx="10058400" cy="1028715"/>
          </a:xfrm>
        </p:spPr>
        <p:txBody>
          <a:bodyPr>
            <a:normAutofit fontScale="90000"/>
          </a:bodyPr>
          <a:lstStyle/>
          <a:p>
            <a:pPr algn="ctr"/>
            <a:r>
              <a:rPr lang="en-US" dirty="0">
                <a:solidFill>
                  <a:srgbClr val="FFFFFF"/>
                </a:solidFill>
              </a:rPr>
              <a:t>Multiple Linear Regression – Next Ask Amount</a:t>
            </a:r>
          </a:p>
        </p:txBody>
      </p:sp>
      <p:sp>
        <p:nvSpPr>
          <p:cNvPr id="17" name="Rectangle 16">
            <a:extLst>
              <a:ext uri="{FF2B5EF4-FFF2-40B4-BE49-F238E27FC236}">
                <a16:creationId xmlns:a16="http://schemas.microsoft.com/office/drawing/2014/main" xmlns="" id="{399F85BF-36D0-4946-AAE8-69B89D44E6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8" name="Content Placeholder 7">
            <a:extLst>
              <a:ext uri="{FF2B5EF4-FFF2-40B4-BE49-F238E27FC236}">
                <a16:creationId xmlns:a16="http://schemas.microsoft.com/office/drawing/2014/main" xmlns="" id="{7818472A-342D-4336-B3A9-78332402B401}"/>
              </a:ext>
            </a:extLst>
          </p:cNvPr>
          <p:cNvGraphicFramePr>
            <a:graphicFrameLocks noGrp="1"/>
          </p:cNvGraphicFramePr>
          <p:nvPr>
            <p:ph idx="1"/>
            <p:extLst>
              <p:ext uri="{D42A27DB-BD31-4B8C-83A1-F6EECF244321}">
                <p14:modId xmlns:p14="http://schemas.microsoft.com/office/powerpoint/2010/main" val="1228351106"/>
              </p:ext>
            </p:extLst>
          </p:nvPr>
        </p:nvGraphicFramePr>
        <p:xfrm>
          <a:off x="643466" y="682983"/>
          <a:ext cx="10900479" cy="3540218"/>
        </p:xfrm>
        <a:graphic>
          <a:graphicData uri="http://schemas.openxmlformats.org/drawingml/2006/table">
            <a:tbl>
              <a:tblPr/>
              <a:tblGrid>
                <a:gridCol w="2281161">
                  <a:extLst>
                    <a:ext uri="{9D8B030D-6E8A-4147-A177-3AD203B41FA5}">
                      <a16:colId xmlns:a16="http://schemas.microsoft.com/office/drawing/2014/main" xmlns="" val="3401575136"/>
                    </a:ext>
                  </a:extLst>
                </a:gridCol>
                <a:gridCol w="1068900">
                  <a:extLst>
                    <a:ext uri="{9D8B030D-6E8A-4147-A177-3AD203B41FA5}">
                      <a16:colId xmlns:a16="http://schemas.microsoft.com/office/drawing/2014/main" xmlns="" val="2655723947"/>
                    </a:ext>
                  </a:extLst>
                </a:gridCol>
                <a:gridCol w="1704087">
                  <a:extLst>
                    <a:ext uri="{9D8B030D-6E8A-4147-A177-3AD203B41FA5}">
                      <a16:colId xmlns:a16="http://schemas.microsoft.com/office/drawing/2014/main" xmlns="" val="1534377612"/>
                    </a:ext>
                  </a:extLst>
                </a:gridCol>
                <a:gridCol w="2202938">
                  <a:extLst>
                    <a:ext uri="{9D8B030D-6E8A-4147-A177-3AD203B41FA5}">
                      <a16:colId xmlns:a16="http://schemas.microsoft.com/office/drawing/2014/main" xmlns="" val="4159230024"/>
                    </a:ext>
                  </a:extLst>
                </a:gridCol>
                <a:gridCol w="3643393">
                  <a:extLst>
                    <a:ext uri="{9D8B030D-6E8A-4147-A177-3AD203B41FA5}">
                      <a16:colId xmlns:a16="http://schemas.microsoft.com/office/drawing/2014/main" xmlns="" val="3586292888"/>
                    </a:ext>
                  </a:extLst>
                </a:gridCol>
              </a:tblGrid>
              <a:tr h="321838">
                <a:tc gridSpan="4">
                  <a:txBody>
                    <a:bodyPr/>
                    <a:lstStyle/>
                    <a:p>
                      <a:pPr algn="ctr" fontAlgn="b"/>
                      <a:r>
                        <a:rPr lang="en-US" sz="1700" b="1" i="0" u="none" strike="noStrike">
                          <a:solidFill>
                            <a:srgbClr val="000000"/>
                          </a:solidFill>
                          <a:effectLst/>
                          <a:latin typeface="Calibri" panose="020F0502020204030204" pitchFamily="34" charset="0"/>
                        </a:rPr>
                        <a:t>TRAINING DATA SET</a:t>
                      </a:r>
                    </a:p>
                  </a:txBody>
                  <a:tcPr marL="9522" marR="9522" marT="9522"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2" marR="9522" marT="9522" marB="0" anchor="b">
                    <a:lnL>
                      <a:noFill/>
                    </a:lnL>
                    <a:lnR>
                      <a:noFill/>
                    </a:lnR>
                    <a:lnT>
                      <a:noFill/>
                    </a:lnT>
                    <a:lnB>
                      <a:noFill/>
                    </a:lnB>
                  </a:tcPr>
                </a:tc>
                <a:extLst>
                  <a:ext uri="{0D108BD9-81ED-4DB2-BD59-A6C34878D82A}">
                    <a16:rowId xmlns:a16="http://schemas.microsoft.com/office/drawing/2014/main" xmlns="" val="65972244"/>
                  </a:ext>
                </a:extLst>
              </a:tr>
              <a:tr h="321838">
                <a:tc>
                  <a:txBody>
                    <a:bodyPr/>
                    <a:lstStyle/>
                    <a:p>
                      <a:pPr algn="ctr" fontAlgn="b"/>
                      <a:endParaRPr lang="en-US" sz="1700" b="1" i="0" u="none" strike="noStrike">
                        <a:solidFill>
                          <a:srgbClr val="000000"/>
                        </a:solidFill>
                        <a:effectLst/>
                        <a:latin typeface="Calibri" panose="020F0502020204030204" pitchFamily="34" charset="0"/>
                      </a:endParaRPr>
                    </a:p>
                  </a:txBody>
                  <a:tcPr marL="9522" marR="9522" marT="9522" marB="0" anchor="b">
                    <a:lnL>
                      <a:noFill/>
                    </a:lnL>
                    <a:lnR>
                      <a:noFill/>
                    </a:lnR>
                    <a:lnT>
                      <a:noFill/>
                    </a:lnT>
                    <a:lnB>
                      <a:noFill/>
                    </a:lnB>
                  </a:tcPr>
                </a:tc>
                <a:tc>
                  <a:txBody>
                    <a:bodyPr/>
                    <a:lstStyle/>
                    <a:p>
                      <a:pPr algn="ctr" fontAlgn="b"/>
                      <a:endParaRPr lang="en-US" sz="1700" b="1" i="0" u="none" strike="noStrike">
                        <a:solidFill>
                          <a:srgbClr val="000000"/>
                        </a:solidFill>
                        <a:effectLst/>
                        <a:latin typeface="Calibri" panose="020F0502020204030204" pitchFamily="34" charset="0"/>
                      </a:endParaRPr>
                    </a:p>
                  </a:txBody>
                  <a:tcPr marL="9522" marR="9522" marT="9522" marB="0" anchor="b">
                    <a:lnL>
                      <a:noFill/>
                    </a:lnL>
                    <a:lnR>
                      <a:noFill/>
                    </a:lnR>
                    <a:lnT>
                      <a:noFill/>
                    </a:lnT>
                    <a:lnB>
                      <a:noFill/>
                    </a:lnB>
                  </a:tcPr>
                </a:tc>
                <a:tc>
                  <a:txBody>
                    <a:bodyPr/>
                    <a:lstStyle/>
                    <a:p>
                      <a:pPr algn="ctr" fontAlgn="b"/>
                      <a:endParaRPr lang="en-US" sz="1700" b="1" i="0" u="none" strike="noStrike">
                        <a:solidFill>
                          <a:srgbClr val="000000"/>
                        </a:solidFill>
                        <a:effectLst/>
                        <a:latin typeface="Calibri" panose="020F0502020204030204" pitchFamily="34" charset="0"/>
                      </a:endParaRPr>
                    </a:p>
                  </a:txBody>
                  <a:tcPr marL="9522" marR="9522" marT="9522" marB="0" anchor="b">
                    <a:lnL>
                      <a:noFill/>
                    </a:lnL>
                    <a:lnR>
                      <a:noFill/>
                    </a:lnR>
                    <a:lnT>
                      <a:noFill/>
                    </a:lnT>
                    <a:lnB>
                      <a:noFill/>
                    </a:lnB>
                  </a:tcPr>
                </a:tc>
                <a:tc>
                  <a:txBody>
                    <a:bodyPr/>
                    <a:lstStyle/>
                    <a:p>
                      <a:pPr algn="ctr" fontAlgn="b"/>
                      <a:endParaRPr lang="en-US" sz="1700" b="1" i="0" u="none" strike="noStrike">
                        <a:solidFill>
                          <a:srgbClr val="000000"/>
                        </a:solidFill>
                        <a:effectLst/>
                        <a:latin typeface="Calibri" panose="020F0502020204030204" pitchFamily="34" charset="0"/>
                      </a:endParaRPr>
                    </a:p>
                  </a:txBody>
                  <a:tcPr marL="9522" marR="9522" marT="9522" marB="0" anchor="b">
                    <a:lnL>
                      <a:noFill/>
                    </a:lnL>
                    <a:lnR>
                      <a:noFill/>
                    </a:lnR>
                    <a:lnT>
                      <a:noFill/>
                    </a:lnT>
                    <a:lnB>
                      <a:noFill/>
                    </a:lnB>
                  </a:tcPr>
                </a:tc>
                <a:tc>
                  <a:txBody>
                    <a:bodyPr/>
                    <a:lstStyle/>
                    <a:p>
                      <a:pPr algn="ctr" fontAlgn="b"/>
                      <a:r>
                        <a:rPr lang="en-US" sz="1700" b="1" i="0" u="none" strike="noStrike">
                          <a:solidFill>
                            <a:srgbClr val="000000"/>
                          </a:solidFill>
                          <a:effectLst/>
                          <a:latin typeface="Calibri" panose="020F0502020204030204" pitchFamily="34" charset="0"/>
                        </a:rPr>
                        <a:t>PREDICT</a:t>
                      </a:r>
                    </a:p>
                  </a:txBody>
                  <a:tcPr marL="9522" marR="9522" marT="9522" marB="0" anchor="b">
                    <a:lnL>
                      <a:noFill/>
                    </a:lnL>
                    <a:lnR>
                      <a:noFill/>
                    </a:lnR>
                    <a:lnT>
                      <a:noFill/>
                    </a:lnT>
                    <a:lnB>
                      <a:noFill/>
                    </a:lnB>
                    <a:solidFill>
                      <a:srgbClr val="D9D9D9"/>
                    </a:solidFill>
                  </a:tcPr>
                </a:tc>
                <a:extLst>
                  <a:ext uri="{0D108BD9-81ED-4DB2-BD59-A6C34878D82A}">
                    <a16:rowId xmlns:a16="http://schemas.microsoft.com/office/drawing/2014/main" xmlns="" val="997328398"/>
                  </a:ext>
                </a:extLst>
              </a:tr>
              <a:tr h="321838">
                <a:tc>
                  <a:txBody>
                    <a:bodyPr/>
                    <a:lstStyle/>
                    <a:p>
                      <a:pPr algn="l" fontAlgn="b"/>
                      <a:endParaRPr lang="en-US" sz="1700" b="0" i="0" u="none" strike="noStrike">
                        <a:solidFill>
                          <a:srgbClr val="000000"/>
                        </a:solidFill>
                        <a:effectLst/>
                        <a:latin typeface="Calibri" panose="020F0502020204030204" pitchFamily="34" charset="0"/>
                      </a:endParaRPr>
                    </a:p>
                  </a:txBody>
                  <a:tcPr marL="9522" marR="9522" marT="9522" marB="0" anchor="b">
                    <a:lnL>
                      <a:noFill/>
                    </a:lnL>
                    <a:lnR>
                      <a:noFill/>
                    </a:lnR>
                    <a:lnT>
                      <a:noFill/>
                    </a:lnT>
                    <a:lnB>
                      <a:noFill/>
                    </a:lnB>
                  </a:tcPr>
                </a:tc>
                <a:tc>
                  <a:txBody>
                    <a:bodyPr/>
                    <a:lstStyle/>
                    <a:p>
                      <a:pPr algn="l" fontAlgn="b"/>
                      <a:endParaRPr lang="en-US" sz="1700" b="0" i="0" u="none" strike="noStrike">
                        <a:solidFill>
                          <a:srgbClr val="000000"/>
                        </a:solidFill>
                        <a:effectLst/>
                        <a:latin typeface="Calibri" panose="020F0502020204030204" pitchFamily="34" charset="0"/>
                      </a:endParaRPr>
                    </a:p>
                  </a:txBody>
                  <a:tcPr marL="9522" marR="9522" marT="9522" marB="0" anchor="b">
                    <a:lnL>
                      <a:noFill/>
                    </a:lnL>
                    <a:lnR>
                      <a:noFill/>
                    </a:lnR>
                    <a:lnT>
                      <a:noFill/>
                    </a:lnT>
                    <a:lnB>
                      <a:noFill/>
                    </a:lnB>
                  </a:tcPr>
                </a:tc>
                <a:tc>
                  <a:txBody>
                    <a:bodyPr/>
                    <a:lstStyle/>
                    <a:p>
                      <a:pPr algn="l" fontAlgn="b"/>
                      <a:endParaRPr lang="en-US" sz="1700" b="0" i="0" u="none" strike="noStrike">
                        <a:solidFill>
                          <a:srgbClr val="000000"/>
                        </a:solidFill>
                        <a:effectLst/>
                        <a:latin typeface="Calibri" panose="020F0502020204030204" pitchFamily="34" charset="0"/>
                      </a:endParaRPr>
                    </a:p>
                  </a:txBody>
                  <a:tcPr marL="9522" marR="9522" marT="9522" marB="0" anchor="b">
                    <a:lnL>
                      <a:noFill/>
                    </a:lnL>
                    <a:lnR>
                      <a:noFill/>
                    </a:lnR>
                    <a:lnT>
                      <a:noFill/>
                    </a:lnT>
                    <a:lnB>
                      <a:noFill/>
                    </a:lnB>
                  </a:tcPr>
                </a:tc>
                <a:tc>
                  <a:txBody>
                    <a:bodyPr/>
                    <a:lstStyle/>
                    <a:p>
                      <a:pPr algn="l" fontAlgn="b"/>
                      <a:endParaRPr lang="en-US" sz="1700" b="0" i="0" u="none" strike="noStrike">
                        <a:solidFill>
                          <a:srgbClr val="000000"/>
                        </a:solidFill>
                        <a:effectLst/>
                        <a:latin typeface="Calibri" panose="020F0502020204030204" pitchFamily="34" charset="0"/>
                      </a:endParaRPr>
                    </a:p>
                  </a:txBody>
                  <a:tcPr marL="9522" marR="9522" marT="9522" marB="0" anchor="b">
                    <a:lnL>
                      <a:noFill/>
                    </a:lnL>
                    <a:lnR>
                      <a:noFill/>
                    </a:lnR>
                    <a:lnT>
                      <a:noFill/>
                    </a:lnT>
                    <a:lnB>
                      <a:noFill/>
                    </a:lnB>
                  </a:tcPr>
                </a:tc>
                <a:tc>
                  <a:txBody>
                    <a:bodyPr/>
                    <a:lstStyle/>
                    <a:p>
                      <a:pPr algn="ctr" fontAlgn="b"/>
                      <a:r>
                        <a:rPr lang="en-US" sz="1700" b="1" i="0" u="none" strike="noStrike">
                          <a:solidFill>
                            <a:srgbClr val="000000"/>
                          </a:solidFill>
                          <a:effectLst/>
                          <a:latin typeface="Calibri" panose="020F0502020204030204" pitchFamily="34" charset="0"/>
                        </a:rPr>
                        <a:t>DEPENDENT VARIABLE </a:t>
                      </a:r>
                    </a:p>
                  </a:txBody>
                  <a:tcPr marL="9522" marR="9522" marT="9522" marB="0" anchor="b">
                    <a:lnL>
                      <a:noFill/>
                    </a:lnL>
                    <a:lnR>
                      <a:noFill/>
                    </a:lnR>
                    <a:lnT>
                      <a:noFill/>
                    </a:lnT>
                    <a:lnB>
                      <a:noFill/>
                    </a:lnB>
                    <a:solidFill>
                      <a:srgbClr val="D9D9D9"/>
                    </a:solidFill>
                  </a:tcPr>
                </a:tc>
                <a:extLst>
                  <a:ext uri="{0D108BD9-81ED-4DB2-BD59-A6C34878D82A}">
                    <a16:rowId xmlns:a16="http://schemas.microsoft.com/office/drawing/2014/main" xmlns="" val="1107277397"/>
                  </a:ext>
                </a:extLst>
              </a:tr>
              <a:tr h="321838">
                <a:tc gridSpan="4">
                  <a:txBody>
                    <a:bodyPr/>
                    <a:lstStyle/>
                    <a:p>
                      <a:pPr algn="ctr" fontAlgn="b"/>
                      <a:r>
                        <a:rPr lang="en-US" sz="1700" b="1" i="0" u="none" strike="noStrike">
                          <a:solidFill>
                            <a:srgbClr val="000000"/>
                          </a:solidFill>
                          <a:effectLst/>
                          <a:latin typeface="Calibri" panose="020F0502020204030204" pitchFamily="34" charset="0"/>
                        </a:rPr>
                        <a:t>INDEPENDENT VARIABLES (PREDICTORS)</a:t>
                      </a:r>
                    </a:p>
                  </a:txBody>
                  <a:tcPr marL="9522" marR="9522" marT="9522" marB="0" anchor="b">
                    <a:lnL>
                      <a:noFill/>
                    </a:lnL>
                    <a:lnR>
                      <a:noFill/>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700" b="1" i="0" u="none" strike="noStrike">
                          <a:solidFill>
                            <a:srgbClr val="000000"/>
                          </a:solidFill>
                          <a:effectLst/>
                          <a:latin typeface="Calibri" panose="020F0502020204030204" pitchFamily="34" charset="0"/>
                        </a:rPr>
                        <a:t>TARGET (LABEL)</a:t>
                      </a:r>
                    </a:p>
                  </a:txBody>
                  <a:tcPr marL="9522" marR="9522" marT="9522" marB="0" anchor="b">
                    <a:lnL>
                      <a:noFill/>
                    </a:lnL>
                    <a:lnR>
                      <a:noFill/>
                    </a:lnR>
                    <a:lnT>
                      <a:noFill/>
                    </a:lnT>
                    <a:lnB>
                      <a:noFill/>
                    </a:lnB>
                    <a:solidFill>
                      <a:srgbClr val="D9D9D9"/>
                    </a:solidFill>
                  </a:tcPr>
                </a:tc>
                <a:extLst>
                  <a:ext uri="{0D108BD9-81ED-4DB2-BD59-A6C34878D82A}">
                    <a16:rowId xmlns:a16="http://schemas.microsoft.com/office/drawing/2014/main" xmlns="" val="3812978940"/>
                  </a:ext>
                </a:extLst>
              </a:tr>
              <a:tr h="321838">
                <a:tc>
                  <a:txBody>
                    <a:bodyPr/>
                    <a:lstStyle/>
                    <a:p>
                      <a:pPr algn="ctr" fontAlgn="b"/>
                      <a:r>
                        <a:rPr lang="en-US" sz="1700" b="1" i="0" u="none" strike="noStrike">
                          <a:solidFill>
                            <a:srgbClr val="000000"/>
                          </a:solidFill>
                          <a:effectLst/>
                          <a:latin typeface="Calibri" panose="020F0502020204030204" pitchFamily="34" charset="0"/>
                        </a:rPr>
                        <a:t>Median Income</a:t>
                      </a:r>
                    </a:p>
                  </a:txBody>
                  <a:tcPr marL="9522" marR="9522" marT="9522" marB="0" anchor="b">
                    <a:lnL>
                      <a:noFill/>
                    </a:lnL>
                    <a:lnR>
                      <a:noFill/>
                    </a:lnR>
                    <a:lnT>
                      <a:noFill/>
                    </a:lnT>
                    <a:lnB>
                      <a:noFill/>
                    </a:lnB>
                  </a:tcPr>
                </a:tc>
                <a:tc>
                  <a:txBody>
                    <a:bodyPr/>
                    <a:lstStyle/>
                    <a:p>
                      <a:pPr algn="ctr" fontAlgn="b"/>
                      <a:r>
                        <a:rPr lang="en-US" sz="1700" b="1" i="0" u="none" strike="noStrike">
                          <a:solidFill>
                            <a:srgbClr val="000000"/>
                          </a:solidFill>
                          <a:effectLst/>
                          <a:latin typeface="Calibri" panose="020F0502020204030204" pitchFamily="34" charset="0"/>
                        </a:rPr>
                        <a:t>Age</a:t>
                      </a:r>
                    </a:p>
                  </a:txBody>
                  <a:tcPr marL="9522" marR="9522" marT="9522" marB="0" anchor="b">
                    <a:lnL>
                      <a:noFill/>
                    </a:lnL>
                    <a:lnR>
                      <a:noFill/>
                    </a:lnR>
                    <a:lnT>
                      <a:noFill/>
                    </a:lnT>
                    <a:lnB>
                      <a:noFill/>
                    </a:lnB>
                  </a:tcPr>
                </a:tc>
                <a:tc>
                  <a:txBody>
                    <a:bodyPr/>
                    <a:lstStyle/>
                    <a:p>
                      <a:pPr algn="ctr" fontAlgn="b"/>
                      <a:r>
                        <a:rPr lang="en-US" sz="1700" b="1" i="0" u="none" strike="noStrike">
                          <a:solidFill>
                            <a:srgbClr val="000000"/>
                          </a:solidFill>
                          <a:effectLst/>
                          <a:latin typeface="Calibri" panose="020F0502020204030204" pitchFamily="34" charset="0"/>
                        </a:rPr>
                        <a:t># of Children</a:t>
                      </a:r>
                    </a:p>
                  </a:txBody>
                  <a:tcPr marL="9522" marR="9522" marT="9522" marB="0" anchor="b">
                    <a:lnL>
                      <a:noFill/>
                    </a:lnL>
                    <a:lnR>
                      <a:noFill/>
                    </a:lnR>
                    <a:lnT>
                      <a:noFill/>
                    </a:lnT>
                    <a:lnB>
                      <a:noFill/>
                    </a:lnB>
                  </a:tcPr>
                </a:tc>
                <a:tc>
                  <a:txBody>
                    <a:bodyPr/>
                    <a:lstStyle/>
                    <a:p>
                      <a:pPr algn="ctr" fontAlgn="b"/>
                      <a:r>
                        <a:rPr lang="en-US" sz="1700" b="1" i="0" u="none" strike="noStrike">
                          <a:solidFill>
                            <a:srgbClr val="000000"/>
                          </a:solidFill>
                          <a:effectLst/>
                          <a:latin typeface="Calibri" panose="020F0502020204030204" pitchFamily="34" charset="0"/>
                        </a:rPr>
                        <a:t># of Events Attended</a:t>
                      </a:r>
                    </a:p>
                  </a:txBody>
                  <a:tcPr marL="9522" marR="9522" marT="9522" marB="0" anchor="b">
                    <a:lnL>
                      <a:noFill/>
                    </a:lnL>
                    <a:lnR>
                      <a:noFill/>
                    </a:lnR>
                    <a:lnT>
                      <a:noFill/>
                    </a:lnT>
                    <a:lnB>
                      <a:noFill/>
                    </a:lnB>
                  </a:tcPr>
                </a:tc>
                <a:tc>
                  <a:txBody>
                    <a:bodyPr/>
                    <a:lstStyle/>
                    <a:p>
                      <a:pPr algn="ctr" fontAlgn="b"/>
                      <a:r>
                        <a:rPr lang="en-US" sz="1700" b="1" i="0" u="none" strike="noStrike">
                          <a:solidFill>
                            <a:srgbClr val="000000"/>
                          </a:solidFill>
                          <a:effectLst/>
                          <a:latin typeface="Calibri" panose="020F0502020204030204" pitchFamily="34" charset="0"/>
                        </a:rPr>
                        <a:t>Average Gift</a:t>
                      </a:r>
                    </a:p>
                  </a:txBody>
                  <a:tcPr marL="9522" marR="9522" marT="9522" marB="0" anchor="b">
                    <a:lnL>
                      <a:noFill/>
                    </a:lnL>
                    <a:lnR>
                      <a:noFill/>
                    </a:lnR>
                    <a:lnT>
                      <a:noFill/>
                    </a:lnT>
                    <a:lnB>
                      <a:noFill/>
                    </a:lnB>
                  </a:tcPr>
                </a:tc>
                <a:extLst>
                  <a:ext uri="{0D108BD9-81ED-4DB2-BD59-A6C34878D82A}">
                    <a16:rowId xmlns:a16="http://schemas.microsoft.com/office/drawing/2014/main" xmlns="" val="3509652559"/>
                  </a:ext>
                </a:extLst>
              </a:tr>
              <a:tr h="321838">
                <a:tc>
                  <a:txBody>
                    <a:bodyPr/>
                    <a:lstStyle/>
                    <a:p>
                      <a:pPr algn="ctr" fontAlgn="b"/>
                      <a:r>
                        <a:rPr lang="en-US" sz="1700" b="0" i="0" u="none" strike="noStrike">
                          <a:solidFill>
                            <a:srgbClr val="000000"/>
                          </a:solidFill>
                          <a:effectLst/>
                          <a:latin typeface="Calibri" panose="020F0502020204030204" pitchFamily="34" charset="0"/>
                        </a:rPr>
                        <a:t>116,310</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29</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2</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3</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250</a:t>
                      </a:r>
                    </a:p>
                  </a:txBody>
                  <a:tcPr marL="9522" marR="9522" marT="9522" marB="0" anchor="b">
                    <a:lnL>
                      <a:noFill/>
                    </a:lnL>
                    <a:lnR>
                      <a:noFill/>
                    </a:lnR>
                    <a:lnT>
                      <a:noFill/>
                    </a:lnT>
                    <a:lnB>
                      <a:noFill/>
                    </a:lnB>
                  </a:tcPr>
                </a:tc>
                <a:extLst>
                  <a:ext uri="{0D108BD9-81ED-4DB2-BD59-A6C34878D82A}">
                    <a16:rowId xmlns:a16="http://schemas.microsoft.com/office/drawing/2014/main" xmlns="" val="3989145430"/>
                  </a:ext>
                </a:extLst>
              </a:tr>
              <a:tr h="321838">
                <a:tc>
                  <a:txBody>
                    <a:bodyPr/>
                    <a:lstStyle/>
                    <a:p>
                      <a:pPr algn="ctr" fontAlgn="b"/>
                      <a:r>
                        <a:rPr lang="en-US" sz="1700" b="0" i="0" u="none" strike="noStrike">
                          <a:solidFill>
                            <a:srgbClr val="000000"/>
                          </a:solidFill>
                          <a:effectLst/>
                          <a:latin typeface="Calibri" panose="020F0502020204030204" pitchFamily="34" charset="0"/>
                        </a:rPr>
                        <a:t>64,277</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32</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1</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1</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100</a:t>
                      </a:r>
                    </a:p>
                  </a:txBody>
                  <a:tcPr marL="9522" marR="9522" marT="9522" marB="0" anchor="b">
                    <a:lnL>
                      <a:noFill/>
                    </a:lnL>
                    <a:lnR>
                      <a:noFill/>
                    </a:lnR>
                    <a:lnT>
                      <a:noFill/>
                    </a:lnT>
                    <a:lnB>
                      <a:noFill/>
                    </a:lnB>
                  </a:tcPr>
                </a:tc>
                <a:extLst>
                  <a:ext uri="{0D108BD9-81ED-4DB2-BD59-A6C34878D82A}">
                    <a16:rowId xmlns:a16="http://schemas.microsoft.com/office/drawing/2014/main" xmlns="" val="226268282"/>
                  </a:ext>
                </a:extLst>
              </a:tr>
              <a:tr h="321838">
                <a:tc>
                  <a:txBody>
                    <a:bodyPr/>
                    <a:lstStyle/>
                    <a:p>
                      <a:pPr algn="ctr" fontAlgn="b"/>
                      <a:r>
                        <a:rPr lang="en-US" sz="1700" b="0" i="0" u="none" strike="noStrike">
                          <a:solidFill>
                            <a:srgbClr val="000000"/>
                          </a:solidFill>
                          <a:effectLst/>
                          <a:latin typeface="Calibri" panose="020F0502020204030204" pitchFamily="34" charset="0"/>
                        </a:rPr>
                        <a:t>86,585</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33</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4</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1</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125</a:t>
                      </a:r>
                    </a:p>
                  </a:txBody>
                  <a:tcPr marL="9522" marR="9522" marT="9522" marB="0" anchor="b">
                    <a:lnL>
                      <a:noFill/>
                    </a:lnL>
                    <a:lnR>
                      <a:noFill/>
                    </a:lnR>
                    <a:lnT>
                      <a:noFill/>
                    </a:lnT>
                    <a:lnB>
                      <a:noFill/>
                    </a:lnB>
                  </a:tcPr>
                </a:tc>
                <a:extLst>
                  <a:ext uri="{0D108BD9-81ED-4DB2-BD59-A6C34878D82A}">
                    <a16:rowId xmlns:a16="http://schemas.microsoft.com/office/drawing/2014/main" xmlns="" val="2028820898"/>
                  </a:ext>
                </a:extLst>
              </a:tr>
              <a:tr h="321838">
                <a:tc>
                  <a:txBody>
                    <a:bodyPr/>
                    <a:lstStyle/>
                    <a:p>
                      <a:pPr algn="ctr" fontAlgn="b"/>
                      <a:r>
                        <a:rPr lang="en-US" sz="1700" b="0" i="0" u="none" strike="noStrike">
                          <a:solidFill>
                            <a:srgbClr val="000000"/>
                          </a:solidFill>
                          <a:effectLst/>
                          <a:latin typeface="Calibri" panose="020F0502020204030204" pitchFamily="34" charset="0"/>
                        </a:rPr>
                        <a:t>98,268</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45</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0</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2</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150</a:t>
                      </a:r>
                    </a:p>
                  </a:txBody>
                  <a:tcPr marL="9522" marR="9522" marT="9522" marB="0" anchor="b">
                    <a:lnL>
                      <a:noFill/>
                    </a:lnL>
                    <a:lnR>
                      <a:noFill/>
                    </a:lnR>
                    <a:lnT>
                      <a:noFill/>
                    </a:lnT>
                    <a:lnB>
                      <a:noFill/>
                    </a:lnB>
                  </a:tcPr>
                </a:tc>
                <a:extLst>
                  <a:ext uri="{0D108BD9-81ED-4DB2-BD59-A6C34878D82A}">
                    <a16:rowId xmlns:a16="http://schemas.microsoft.com/office/drawing/2014/main" xmlns="" val="692162976"/>
                  </a:ext>
                </a:extLst>
              </a:tr>
              <a:tr h="321838">
                <a:tc>
                  <a:txBody>
                    <a:bodyPr/>
                    <a:lstStyle/>
                    <a:p>
                      <a:pPr algn="ctr" fontAlgn="b"/>
                      <a:r>
                        <a:rPr lang="en-US" sz="1700" b="0" i="0" u="none" strike="noStrike">
                          <a:solidFill>
                            <a:srgbClr val="000000"/>
                          </a:solidFill>
                          <a:effectLst/>
                          <a:latin typeface="Calibri" panose="020F0502020204030204" pitchFamily="34" charset="0"/>
                        </a:rPr>
                        <a:t>69,624</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52</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0</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0</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100</a:t>
                      </a:r>
                    </a:p>
                  </a:txBody>
                  <a:tcPr marL="9522" marR="9522" marT="9522" marB="0" anchor="b">
                    <a:lnL>
                      <a:noFill/>
                    </a:lnL>
                    <a:lnR>
                      <a:noFill/>
                    </a:lnR>
                    <a:lnT>
                      <a:noFill/>
                    </a:lnT>
                    <a:lnB>
                      <a:noFill/>
                    </a:lnB>
                  </a:tcPr>
                </a:tc>
                <a:extLst>
                  <a:ext uri="{0D108BD9-81ED-4DB2-BD59-A6C34878D82A}">
                    <a16:rowId xmlns:a16="http://schemas.microsoft.com/office/drawing/2014/main" xmlns="" val="1590056616"/>
                  </a:ext>
                </a:extLst>
              </a:tr>
              <a:tr h="321838">
                <a:tc>
                  <a:txBody>
                    <a:bodyPr/>
                    <a:lstStyle/>
                    <a:p>
                      <a:pPr algn="ctr" fontAlgn="b"/>
                      <a:r>
                        <a:rPr lang="en-US" sz="1700" b="0" i="0" u="none" strike="noStrike">
                          <a:solidFill>
                            <a:srgbClr val="000000"/>
                          </a:solidFill>
                          <a:effectLst/>
                          <a:latin typeface="Calibri" panose="020F0502020204030204" pitchFamily="34" charset="0"/>
                        </a:rPr>
                        <a:t>136,371</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42</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3</a:t>
                      </a:r>
                    </a:p>
                  </a:txBody>
                  <a:tcPr marL="9522" marR="9522" marT="9522" marB="0" anchor="b">
                    <a:lnL>
                      <a:noFill/>
                    </a:lnL>
                    <a:lnR>
                      <a:noFill/>
                    </a:lnR>
                    <a:lnT>
                      <a:noFill/>
                    </a:lnT>
                    <a:lnB>
                      <a:noFill/>
                    </a:lnB>
                  </a:tcPr>
                </a:tc>
                <a:tc>
                  <a:txBody>
                    <a:bodyPr/>
                    <a:lstStyle/>
                    <a:p>
                      <a:pPr algn="ctr" fontAlgn="b"/>
                      <a:r>
                        <a:rPr lang="en-US" sz="1700" b="0" i="0" u="none" strike="noStrike">
                          <a:solidFill>
                            <a:srgbClr val="000000"/>
                          </a:solidFill>
                          <a:effectLst/>
                          <a:latin typeface="Calibri" panose="020F0502020204030204" pitchFamily="34" charset="0"/>
                        </a:rPr>
                        <a:t>3</a:t>
                      </a:r>
                    </a:p>
                  </a:txBody>
                  <a:tcPr marL="9522" marR="9522" marT="9522" marB="0" anchor="b">
                    <a:lnL>
                      <a:noFill/>
                    </a:lnL>
                    <a:lnR>
                      <a:noFill/>
                    </a:lnR>
                    <a:lnT>
                      <a:noFill/>
                    </a:lnT>
                    <a:lnB>
                      <a:noFill/>
                    </a:lnB>
                  </a:tcPr>
                </a:tc>
                <a:tc>
                  <a:txBody>
                    <a:bodyPr/>
                    <a:lstStyle/>
                    <a:p>
                      <a:pPr algn="ctr" fontAlgn="b"/>
                      <a:r>
                        <a:rPr lang="en-US" sz="1700" b="0" i="0" u="none" strike="noStrike" dirty="0">
                          <a:solidFill>
                            <a:srgbClr val="000000"/>
                          </a:solidFill>
                          <a:effectLst/>
                          <a:latin typeface="Calibri" panose="020F0502020204030204" pitchFamily="34" charset="0"/>
                        </a:rPr>
                        <a:t>350</a:t>
                      </a:r>
                    </a:p>
                  </a:txBody>
                  <a:tcPr marL="9522" marR="9522" marT="9522" marB="0" anchor="b">
                    <a:lnL>
                      <a:noFill/>
                    </a:lnL>
                    <a:lnR>
                      <a:noFill/>
                    </a:lnR>
                    <a:lnT>
                      <a:noFill/>
                    </a:lnT>
                    <a:lnB>
                      <a:noFill/>
                    </a:lnB>
                  </a:tcPr>
                </a:tc>
                <a:extLst>
                  <a:ext uri="{0D108BD9-81ED-4DB2-BD59-A6C34878D82A}">
                    <a16:rowId xmlns:a16="http://schemas.microsoft.com/office/drawing/2014/main" xmlns="" val="3760961555"/>
                  </a:ext>
                </a:extLst>
              </a:tr>
            </a:tbl>
          </a:graphicData>
        </a:graphic>
      </p:graphicFrame>
    </p:spTree>
    <p:extLst>
      <p:ext uri="{BB962C8B-B14F-4D97-AF65-F5344CB8AC3E}">
        <p14:creationId xmlns:p14="http://schemas.microsoft.com/office/powerpoint/2010/main" val="3154473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91F16C-6736-4687-B754-95B24C2D89FB}"/>
              </a:ext>
            </a:extLst>
          </p:cNvPr>
          <p:cNvSpPr>
            <a:spLocks noGrp="1"/>
          </p:cNvSpPr>
          <p:nvPr>
            <p:ph type="title"/>
          </p:nvPr>
        </p:nvSpPr>
        <p:spPr>
          <a:xfrm>
            <a:off x="1097280" y="286603"/>
            <a:ext cx="10058400" cy="1450757"/>
          </a:xfrm>
        </p:spPr>
        <p:txBody>
          <a:bodyPr/>
          <a:lstStyle/>
          <a:p>
            <a:r>
              <a:rPr lang="en-US"/>
              <a:t>Interpret Regression Analysis Results</a:t>
            </a:r>
            <a:endParaRPr lang="en-US" dirty="0"/>
          </a:p>
        </p:txBody>
      </p:sp>
      <p:sp>
        <p:nvSpPr>
          <p:cNvPr id="3" name="Content Placeholder 2">
            <a:extLst>
              <a:ext uri="{FF2B5EF4-FFF2-40B4-BE49-F238E27FC236}">
                <a16:creationId xmlns:a16="http://schemas.microsoft.com/office/drawing/2014/main" xmlns="" id="{F15D0BF9-EBB5-4FA8-9173-073F260FD321}"/>
              </a:ext>
            </a:extLst>
          </p:cNvPr>
          <p:cNvSpPr>
            <a:spLocks noGrp="1"/>
          </p:cNvSpPr>
          <p:nvPr>
            <p:ph idx="1"/>
          </p:nvPr>
        </p:nvSpPr>
        <p:spPr>
          <a:xfrm>
            <a:off x="1097280" y="1845734"/>
            <a:ext cx="10058400" cy="4023360"/>
          </a:xfrm>
        </p:spPr>
        <p:txBody>
          <a:bodyPr/>
          <a:lstStyle/>
          <a:p>
            <a:r>
              <a:rPr lang="en-US" sz="2400"/>
              <a:t>Result metrics  provided by Regression include:</a:t>
            </a:r>
          </a:p>
          <a:p>
            <a:pPr>
              <a:buFont typeface="Wingdings" panose="05000000000000000000" pitchFamily="2" charset="2"/>
              <a:buChar char="Ø"/>
            </a:pPr>
            <a:r>
              <a:rPr lang="en-US" sz="2400"/>
              <a:t> R squared (the Coefficient of Determination) – measures how close the data is to the fitted regression line – is between 0 and 1 – the closer to 1 the better the model. Normally &gt; .70 is acceptable.</a:t>
            </a:r>
          </a:p>
          <a:p>
            <a:pPr>
              <a:buFont typeface="Wingdings" panose="05000000000000000000" pitchFamily="2" charset="2"/>
              <a:buChar char="Ø"/>
            </a:pPr>
            <a:r>
              <a:rPr lang="en-US" sz="2400"/>
              <a:t> Mean Absolute Error – tells the difference between the predicted value and the actual value – how large an error we can expect from the model.</a:t>
            </a:r>
            <a:endParaRPr lang="en-US" dirty="0"/>
          </a:p>
        </p:txBody>
      </p:sp>
    </p:spTree>
    <p:extLst>
      <p:ext uri="{BB962C8B-B14F-4D97-AF65-F5344CB8AC3E}">
        <p14:creationId xmlns:p14="http://schemas.microsoft.com/office/powerpoint/2010/main" val="3247817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Case Studies</a:t>
            </a:r>
          </a:p>
        </p:txBody>
      </p:sp>
      <p:sp>
        <p:nvSpPr>
          <p:cNvPr id="9" name="Content Placeholder 8"/>
          <p:cNvSpPr>
            <a:spLocks noGrp="1"/>
          </p:cNvSpPr>
          <p:nvPr>
            <p:ph sz="half" idx="1"/>
          </p:nvPr>
        </p:nvSpPr>
        <p:spPr>
          <a:xfrm>
            <a:off x="1039907" y="1855340"/>
            <a:ext cx="4992802" cy="4075804"/>
          </a:xfrm>
        </p:spPr>
        <p:txBody>
          <a:bodyPr>
            <a:normAutofit/>
          </a:bodyPr>
          <a:lstStyle/>
          <a:p>
            <a:pPr marL="0" indent="0">
              <a:buNone/>
            </a:pPr>
            <a:r>
              <a:rPr lang="en-US" sz="2800" u="sng" dirty="0"/>
              <a:t>Case Study</a:t>
            </a:r>
          </a:p>
          <a:p>
            <a:pPr marL="0" indent="0">
              <a:buNone/>
            </a:pPr>
            <a:r>
              <a:rPr lang="en-US" sz="2400" dirty="0"/>
              <a:t>Linear Regression – Next Ask Amount</a:t>
            </a:r>
          </a:p>
          <a:p>
            <a:pPr marL="0" indent="0">
              <a:buNone/>
            </a:pPr>
            <a:endParaRPr lang="en-US" dirty="0"/>
          </a:p>
        </p:txBody>
      </p:sp>
      <p:sp>
        <p:nvSpPr>
          <p:cNvPr id="10" name="Content Placeholder 9"/>
          <p:cNvSpPr>
            <a:spLocks noGrp="1"/>
          </p:cNvSpPr>
          <p:nvPr>
            <p:ph sz="half" idx="2"/>
          </p:nvPr>
        </p:nvSpPr>
        <p:spPr>
          <a:xfrm>
            <a:off x="6162878" y="1855340"/>
            <a:ext cx="4992802" cy="4137854"/>
          </a:xfrm>
        </p:spPr>
        <p:txBody>
          <a:bodyPr>
            <a:normAutofit/>
          </a:bodyPr>
          <a:lstStyle/>
          <a:p>
            <a:pPr marL="0" indent="0">
              <a:buNone/>
            </a:pPr>
            <a:r>
              <a:rPr lang="en-US" sz="2800" u="sng" dirty="0"/>
              <a:t>Purpose</a:t>
            </a:r>
          </a:p>
          <a:p>
            <a:pPr marL="0" indent="0">
              <a:buNone/>
            </a:pPr>
            <a:r>
              <a:rPr lang="en-US" sz="2400" dirty="0"/>
              <a:t>Predict Next Ask Amount</a:t>
            </a:r>
            <a:br>
              <a:rPr lang="en-US" sz="2400" dirty="0"/>
            </a:br>
            <a:endParaRPr lang="en-US" sz="2400" dirty="0"/>
          </a:p>
          <a:p>
            <a:pPr marL="0" indent="0">
              <a:buNone/>
            </a:pPr>
            <a:endParaRPr lang="en-US" dirty="0"/>
          </a:p>
        </p:txBody>
      </p:sp>
    </p:spTree>
    <p:extLst>
      <p:ext uri="{BB962C8B-B14F-4D97-AF65-F5344CB8AC3E}">
        <p14:creationId xmlns:p14="http://schemas.microsoft.com/office/powerpoint/2010/main" val="8168355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58952"/>
            <a:ext cx="10058400" cy="3892168"/>
          </a:xfrm>
        </p:spPr>
        <p:txBody>
          <a:bodyPr>
            <a:normAutofit/>
          </a:bodyPr>
          <a:lstStyle/>
          <a:p>
            <a:r>
              <a:rPr lang="en-US"/>
              <a:t>Machine Learning – Logistic Regression</a:t>
            </a:r>
          </a:p>
        </p:txBody>
      </p:sp>
      <p:sp>
        <p:nvSpPr>
          <p:cNvPr id="9" name="Rectangle 8">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91958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F1D37ED2-8376-4202-8615-B4F6EED22B62}"/>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Logistic Regression</a:t>
            </a:r>
          </a:p>
        </p:txBody>
      </p:sp>
      <p:sp>
        <p:nvSpPr>
          <p:cNvPr id="12" name="Rectangle 11">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026D620F-31D3-43BD-9F54-2498D75BBA1B}"/>
              </a:ext>
            </a:extLst>
          </p:cNvPr>
          <p:cNvSpPr>
            <a:spLocks noGrp="1"/>
          </p:cNvSpPr>
          <p:nvPr>
            <p:ph idx="1"/>
          </p:nvPr>
        </p:nvSpPr>
        <p:spPr>
          <a:xfrm>
            <a:off x="4742016" y="605896"/>
            <a:ext cx="6413663" cy="5646208"/>
          </a:xfrm>
        </p:spPr>
        <p:txBody>
          <a:bodyPr anchor="ctr">
            <a:normAutofit/>
          </a:bodyPr>
          <a:lstStyle/>
          <a:p>
            <a:pPr marL="342900" indent="-342900">
              <a:spcAft>
                <a:spcPts val="800"/>
              </a:spcAft>
              <a:buFont typeface="Wingdings" panose="05000000000000000000" pitchFamily="2" charset="2"/>
              <a:buChar char="Ø"/>
            </a:pPr>
            <a:r>
              <a:rPr lang="en-US" sz="1700">
                <a:latin typeface="Calibri" panose="020F0502020204030204" pitchFamily="34" charset="0"/>
                <a:ea typeface="Calibri" panose="020F0502020204030204" pitchFamily="34" charset="0"/>
                <a:cs typeface="Times New Roman" panose="02020603050405020304" pitchFamily="18" charset="0"/>
              </a:rPr>
              <a:t>Logistic regression estimates the probability of a binary categorical target based on one or more predictor or independent variables. Categorical variables are typically non-numeric and binary is data that can only take on two values (i.e. yes/no; success/failure) . These types of models are referred to as </a:t>
            </a:r>
            <a:r>
              <a:rPr lang="en-US" sz="1700" b="1">
                <a:latin typeface="Calibri" panose="020F0502020204030204" pitchFamily="34" charset="0"/>
                <a:ea typeface="Calibri" panose="020F0502020204030204" pitchFamily="34" charset="0"/>
                <a:cs typeface="Times New Roman" panose="02020603050405020304" pitchFamily="18" charset="0"/>
              </a:rPr>
              <a:t>Classification Models</a:t>
            </a:r>
            <a:r>
              <a:rPr lang="en-US" sz="1700">
                <a:latin typeface="Calibri" panose="020F0502020204030204" pitchFamily="34" charset="0"/>
                <a:ea typeface="Calibri" panose="020F0502020204030204" pitchFamily="34" charset="0"/>
                <a:cs typeface="Times New Roman" panose="02020603050405020304" pitchFamily="18" charset="0"/>
              </a:rPr>
              <a:t>. If a model has a numeric target, such as linear regression, it’s referred to as a </a:t>
            </a:r>
            <a:r>
              <a:rPr lang="en-US" sz="1700" b="1">
                <a:latin typeface="Calibri" panose="020F0502020204030204" pitchFamily="34" charset="0"/>
                <a:ea typeface="Calibri" panose="020F0502020204030204" pitchFamily="34" charset="0"/>
                <a:cs typeface="Times New Roman" panose="02020603050405020304" pitchFamily="18" charset="0"/>
              </a:rPr>
              <a:t>Regression Model</a:t>
            </a:r>
            <a:r>
              <a:rPr lang="en-US" sz="1700">
                <a:latin typeface="Calibri" panose="020F0502020204030204" pitchFamily="34" charset="0"/>
                <a:ea typeface="Calibri" panose="020F0502020204030204" pitchFamily="34" charset="0"/>
                <a:cs typeface="Times New Roman" panose="02020603050405020304" pitchFamily="18" charset="0"/>
              </a:rPr>
              <a:t>.</a:t>
            </a:r>
          </a:p>
          <a:p>
            <a:pPr marL="342900" indent="-342900">
              <a:spcAft>
                <a:spcPts val="800"/>
              </a:spcAft>
              <a:buFont typeface="Wingdings" panose="05000000000000000000" pitchFamily="2" charset="2"/>
              <a:buChar char="Ø"/>
            </a:pPr>
            <a:r>
              <a:rPr lang="en-US" sz="1700">
                <a:latin typeface="Calibri" panose="020F0502020204030204" pitchFamily="34" charset="0"/>
                <a:ea typeface="Calibri" panose="020F0502020204030204" pitchFamily="34" charset="0"/>
                <a:cs typeface="Times New Roman" panose="02020603050405020304" pitchFamily="18" charset="0"/>
              </a:rPr>
              <a:t>Logistic regression can answer questions such as the probability that a donor will make a major gift or that a donor will churn. </a:t>
            </a:r>
          </a:p>
          <a:p>
            <a:pPr marL="342900" indent="-342900">
              <a:spcAft>
                <a:spcPts val="800"/>
              </a:spcAft>
              <a:buFont typeface="Wingdings" panose="05000000000000000000" pitchFamily="2" charset="2"/>
              <a:buChar char="Ø"/>
            </a:pPr>
            <a:r>
              <a:rPr lang="en-US" sz="1700">
                <a:latin typeface="Calibri" panose="020F0502020204030204" pitchFamily="34" charset="0"/>
                <a:ea typeface="Calibri" panose="020F0502020204030204" pitchFamily="34" charset="0"/>
                <a:cs typeface="Times New Roman" panose="02020603050405020304" pitchFamily="18" charset="0"/>
              </a:rPr>
              <a:t>Unlike linear regression which has a numerical target and fits to a straight line, logistic regression fits to an S-shaped curve – the so called sigmoid curve. </a:t>
            </a:r>
          </a:p>
          <a:p>
            <a:pPr marL="342900" indent="-342900">
              <a:spcAft>
                <a:spcPts val="800"/>
              </a:spcAft>
              <a:buFont typeface="Wingdings" panose="05000000000000000000" pitchFamily="2" charset="2"/>
              <a:buChar char="Ø"/>
            </a:pPr>
            <a:r>
              <a:rPr lang="en-US" sz="1700">
                <a:latin typeface="Calibri" panose="020F0502020204030204" pitchFamily="34" charset="0"/>
                <a:ea typeface="Calibri" panose="020F0502020204030204" pitchFamily="34" charset="0"/>
                <a:cs typeface="Times New Roman" panose="02020603050405020304" pitchFamily="18" charset="0"/>
              </a:rPr>
              <a:t>Logistic regression normally requires numeric input (predictor) variables but if there are categorical input variables, Microsoft Azure will convert them with Dummy Variables. </a:t>
            </a:r>
          </a:p>
          <a:p>
            <a:pPr marL="342900" indent="-342900">
              <a:spcAft>
                <a:spcPts val="800"/>
              </a:spcAft>
              <a:buFont typeface="Wingdings" panose="05000000000000000000" pitchFamily="2" charset="2"/>
              <a:buChar char="Ø"/>
            </a:pPr>
            <a:r>
              <a:rPr lang="en-US" sz="1700">
                <a:latin typeface="Calibri" panose="020F0502020204030204" pitchFamily="34" charset="0"/>
                <a:ea typeface="Calibri" panose="020F0502020204030204" pitchFamily="34" charset="0"/>
                <a:cs typeface="Times New Roman" panose="02020603050405020304" pitchFamily="18" charset="0"/>
              </a:rPr>
              <a:t>Logistic regression will generate a prediction (i.e. churn – yes/no) and a confidence percentage. </a:t>
            </a:r>
          </a:p>
          <a:p>
            <a:endParaRPr lang="en-US" sz="1700"/>
          </a:p>
        </p:txBody>
      </p:sp>
    </p:spTree>
    <p:extLst>
      <p:ext uri="{BB962C8B-B14F-4D97-AF65-F5344CB8AC3E}">
        <p14:creationId xmlns:p14="http://schemas.microsoft.com/office/powerpoint/2010/main" val="24656844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CE8FF7-9B87-4B53-85A4-8B21CCD23538}"/>
              </a:ext>
            </a:extLst>
          </p:cNvPr>
          <p:cNvSpPr>
            <a:spLocks noGrp="1"/>
          </p:cNvSpPr>
          <p:nvPr>
            <p:ph type="title"/>
          </p:nvPr>
        </p:nvSpPr>
        <p:spPr>
          <a:xfrm>
            <a:off x="1097280" y="286603"/>
            <a:ext cx="10058400" cy="1450757"/>
          </a:xfrm>
        </p:spPr>
        <p:txBody>
          <a:bodyPr/>
          <a:lstStyle/>
          <a:p>
            <a:r>
              <a:rPr lang="en-US" dirty="0"/>
              <a:t>Classification Models</a:t>
            </a:r>
          </a:p>
        </p:txBody>
      </p:sp>
      <p:sp>
        <p:nvSpPr>
          <p:cNvPr id="3" name="Content Placeholder 2">
            <a:extLst>
              <a:ext uri="{FF2B5EF4-FFF2-40B4-BE49-F238E27FC236}">
                <a16:creationId xmlns:a16="http://schemas.microsoft.com/office/drawing/2014/main" xmlns="" id="{C6432DAD-C956-47A3-9CD0-831E45BA7A1C}"/>
              </a:ext>
            </a:extLst>
          </p:cNvPr>
          <p:cNvSpPr>
            <a:spLocks noGrp="1"/>
          </p:cNvSpPr>
          <p:nvPr>
            <p:ph idx="1"/>
          </p:nvPr>
        </p:nvSpPr>
        <p:spPr>
          <a:xfrm>
            <a:off x="1097280" y="1845734"/>
            <a:ext cx="10058400" cy="4023360"/>
          </a:xfrm>
        </p:spPr>
        <p:txBody>
          <a:bodyPr>
            <a:normAutofit fontScale="92500" lnSpcReduction="10000"/>
          </a:bodyPr>
          <a:lstStyle/>
          <a:p>
            <a:pPr marL="342900" indent="-342900">
              <a:lnSpc>
                <a:spcPct val="107000"/>
              </a:lnSpc>
              <a:spcAft>
                <a:spcPts val="800"/>
              </a:spcAft>
              <a:buFont typeface="Wingdings" panose="05000000000000000000" pitchFamily="2" charset="2"/>
              <a:buChar char="Ø"/>
            </a:pPr>
            <a:r>
              <a:rPr lang="en-US">
                <a:latin typeface="Calibri" panose="020F0502020204030204" pitchFamily="34" charset="0"/>
                <a:ea typeface="Calibri" panose="020F0502020204030204" pitchFamily="34" charset="0"/>
                <a:cs typeface="Times New Roman" panose="02020603050405020304" pitchFamily="18" charset="0"/>
              </a:rPr>
              <a:t>In a classification model like Logistic regression, the goal is to predict what target class a data set belongs to. </a:t>
            </a:r>
          </a:p>
          <a:p>
            <a:pPr marL="342900" indent="-342900">
              <a:lnSpc>
                <a:spcPct val="107000"/>
              </a:lnSpc>
              <a:spcAft>
                <a:spcPts val="800"/>
              </a:spcAft>
              <a:buFont typeface="Wingdings" panose="05000000000000000000" pitchFamily="2" charset="2"/>
              <a:buChar char="Ø"/>
            </a:pPr>
            <a:r>
              <a:rPr lang="en-US">
                <a:latin typeface="Calibri" panose="020F0502020204030204" pitchFamily="34" charset="0"/>
                <a:ea typeface="Calibri" panose="020F0502020204030204" pitchFamily="34" charset="0"/>
                <a:cs typeface="Times New Roman" panose="02020603050405020304" pitchFamily="18" charset="0"/>
              </a:rPr>
              <a:t>For example, if we have a set of predictors for credit scoring such as age, education, income, debt/ratio we could have a target of  loan default yes/no. </a:t>
            </a:r>
          </a:p>
          <a:p>
            <a:pPr marL="342900" indent="-342900">
              <a:lnSpc>
                <a:spcPct val="107000"/>
              </a:lnSpc>
              <a:spcAft>
                <a:spcPts val="800"/>
              </a:spcAft>
              <a:buFont typeface="Wingdings" panose="05000000000000000000" pitchFamily="2" charset="2"/>
              <a:buChar char="Ø"/>
            </a:pPr>
            <a:r>
              <a:rPr lang="en-US">
                <a:latin typeface="Calibri" panose="020F0502020204030204" pitchFamily="34" charset="0"/>
                <a:ea typeface="Calibri" panose="020F0502020204030204" pitchFamily="34" charset="0"/>
                <a:cs typeface="Times New Roman" panose="02020603050405020304" pitchFamily="18" charset="0"/>
              </a:rPr>
              <a:t>In the model training process, a historical data set (training set) is used where the predictors and target are known. </a:t>
            </a:r>
          </a:p>
          <a:p>
            <a:pPr marL="342900" indent="-342900">
              <a:lnSpc>
                <a:spcPct val="107000"/>
              </a:lnSpc>
              <a:spcAft>
                <a:spcPts val="800"/>
              </a:spcAft>
              <a:buFont typeface="Wingdings" panose="05000000000000000000" pitchFamily="2" charset="2"/>
              <a:buChar char="Ø"/>
            </a:pPr>
            <a:r>
              <a:rPr lang="en-US">
                <a:latin typeface="Calibri" panose="020F0502020204030204" pitchFamily="34" charset="0"/>
                <a:ea typeface="Calibri" panose="020F0502020204030204" pitchFamily="34" charset="0"/>
                <a:cs typeface="Times New Roman" panose="02020603050405020304" pitchFamily="18" charset="0"/>
              </a:rPr>
              <a:t>The classification algorithm find relationships between the predictors and the target. </a:t>
            </a:r>
          </a:p>
          <a:p>
            <a:pPr marL="342900" indent="-342900">
              <a:lnSpc>
                <a:spcPct val="107000"/>
              </a:lnSpc>
              <a:spcAft>
                <a:spcPts val="800"/>
              </a:spcAft>
              <a:buFont typeface="Wingdings" panose="05000000000000000000" pitchFamily="2" charset="2"/>
              <a:buChar char="Ø"/>
            </a:pPr>
            <a:r>
              <a:rPr lang="en-US">
                <a:latin typeface="Calibri" panose="020F0502020204030204" pitchFamily="34" charset="0"/>
                <a:ea typeface="Calibri" panose="020F0502020204030204" pitchFamily="34" charset="0"/>
                <a:cs typeface="Times New Roman" panose="02020603050405020304" pitchFamily="18" charset="0"/>
              </a:rPr>
              <a:t>These relationships are then applied to a different data set (scoring set) in which the target is unknown and the model predicts the outcome i.e. in our example default yes/no and the probability of this classification. </a:t>
            </a:r>
          </a:p>
          <a:p>
            <a:pPr marL="342900" indent="-342900">
              <a:lnSpc>
                <a:spcPct val="107000"/>
              </a:lnSpc>
              <a:spcAft>
                <a:spcPts val="800"/>
              </a:spcAft>
              <a:buFont typeface="Wingdings" panose="05000000000000000000" pitchFamily="2" charset="2"/>
              <a:buChar char="Ø"/>
            </a:pPr>
            <a:endParaRPr lang="en-US" b="1">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xmlns="" id="{0B57CA45-4AC4-4EB1-8B4A-CF60FF0D2963}"/>
              </a:ext>
            </a:extLst>
          </p:cNvPr>
          <p:cNvPicPr/>
          <p:nvPr/>
        </p:nvPicPr>
        <p:blipFill>
          <a:blip r:embed="rId2">
            <a:extLst>
              <a:ext uri="{28A0092B-C50C-407E-A947-70E740481C1C}">
                <a14:useLocalDpi xmlns:a14="http://schemas.microsoft.com/office/drawing/2010/main" val="0"/>
              </a:ext>
            </a:extLst>
          </a:blip>
          <a:stretch>
            <a:fillRect/>
          </a:stretch>
        </p:blipFill>
        <p:spPr>
          <a:xfrm>
            <a:off x="1182624" y="209550"/>
            <a:ext cx="9997440" cy="6019800"/>
          </a:xfrm>
          <a:prstGeom prst="rect">
            <a:avLst/>
          </a:prstGeom>
        </p:spPr>
      </p:pic>
    </p:spTree>
    <p:extLst>
      <p:ext uri="{BB962C8B-B14F-4D97-AF65-F5344CB8AC3E}">
        <p14:creationId xmlns:p14="http://schemas.microsoft.com/office/powerpoint/2010/main" val="3749980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FBFEAC-DA97-404E-8CF2-4C35717AB695}"/>
              </a:ext>
            </a:extLst>
          </p:cNvPr>
          <p:cNvSpPr>
            <a:spLocks noGrp="1"/>
          </p:cNvSpPr>
          <p:nvPr>
            <p:ph type="title"/>
          </p:nvPr>
        </p:nvSpPr>
        <p:spPr>
          <a:xfrm>
            <a:off x="1097280" y="286603"/>
            <a:ext cx="10058400" cy="1450757"/>
          </a:xfrm>
        </p:spPr>
        <p:txBody>
          <a:bodyPr/>
          <a:lstStyle/>
          <a:p>
            <a:r>
              <a:rPr lang="en-US" dirty="0"/>
              <a:t>Course Outline</a:t>
            </a:r>
          </a:p>
        </p:txBody>
      </p:sp>
      <p:sp>
        <p:nvSpPr>
          <p:cNvPr id="3" name="Content Placeholder 2">
            <a:extLst>
              <a:ext uri="{FF2B5EF4-FFF2-40B4-BE49-F238E27FC236}">
                <a16:creationId xmlns:a16="http://schemas.microsoft.com/office/drawing/2014/main" xmlns="" id="{CEB88A86-29CE-472F-A5FC-03DC43E2097C}"/>
              </a:ext>
            </a:extLst>
          </p:cNvPr>
          <p:cNvSpPr>
            <a:spLocks noGrp="1"/>
          </p:cNvSpPr>
          <p:nvPr>
            <p:ph idx="1"/>
          </p:nvPr>
        </p:nvSpPr>
        <p:spPr>
          <a:xfrm>
            <a:off x="1111484" y="1988598"/>
            <a:ext cx="10058400" cy="3942639"/>
          </a:xfrm>
        </p:spPr>
        <p:txBody>
          <a:bodyPr>
            <a:normAutofit/>
          </a:bodyPr>
          <a:lstStyle/>
          <a:p>
            <a:pPr marL="0" indent="0">
              <a:buNone/>
            </a:pPr>
            <a:r>
              <a:rPr lang="en-US" sz="2800" b="1" dirty="0"/>
              <a:t>Fundraising KPI’s &amp; Visualizations in Excel:</a:t>
            </a:r>
          </a:p>
          <a:p>
            <a:pPr>
              <a:buFont typeface="Wingdings" panose="05000000000000000000" pitchFamily="2" charset="2"/>
              <a:buChar char="Ø"/>
            </a:pPr>
            <a:r>
              <a:rPr lang="en-US" sz="2800" b="1" dirty="0"/>
              <a:t> </a:t>
            </a:r>
            <a:r>
              <a:rPr lang="en-US" sz="2800" dirty="0"/>
              <a:t>Fundraising Expense Percentage</a:t>
            </a:r>
          </a:p>
          <a:p>
            <a:pPr>
              <a:buFont typeface="Wingdings" panose="05000000000000000000" pitchFamily="2" charset="2"/>
              <a:buChar char="Ø"/>
            </a:pPr>
            <a:r>
              <a:rPr lang="en-US" sz="2800" dirty="0"/>
              <a:t> Fundraising Efficiency</a:t>
            </a:r>
          </a:p>
          <a:p>
            <a:pPr>
              <a:buFont typeface="Wingdings" panose="05000000000000000000" pitchFamily="2" charset="2"/>
              <a:buChar char="Ø"/>
            </a:pPr>
            <a:r>
              <a:rPr lang="en-US" sz="2800" dirty="0"/>
              <a:t> Donor Growth -Trend Analysis – Year over Year</a:t>
            </a:r>
          </a:p>
          <a:p>
            <a:pPr>
              <a:buFont typeface="Wingdings" panose="05000000000000000000" pitchFamily="2" charset="2"/>
              <a:buChar char="Ø"/>
            </a:pPr>
            <a:r>
              <a:rPr lang="en-US" sz="2800" dirty="0"/>
              <a:t> Donor Retention Rate</a:t>
            </a:r>
          </a:p>
          <a:p>
            <a:pPr>
              <a:buFont typeface="Wingdings" panose="05000000000000000000" pitchFamily="2" charset="2"/>
              <a:buChar char="Ø"/>
            </a:pPr>
            <a:r>
              <a:rPr lang="en-US" sz="2800" dirty="0"/>
              <a:t> Donor Acquisition Cost</a:t>
            </a:r>
          </a:p>
          <a:p>
            <a:pPr>
              <a:buFont typeface="Wingdings" panose="05000000000000000000" pitchFamily="2" charset="2"/>
              <a:buChar char="Ø"/>
            </a:pPr>
            <a:r>
              <a:rPr lang="en-US" sz="2800" dirty="0"/>
              <a:t> Donor Lifetime Value</a:t>
            </a:r>
          </a:p>
          <a:p>
            <a:pPr marL="0" indent="0">
              <a:buNone/>
            </a:pPr>
            <a:endParaRPr lang="en-US" sz="2800" dirty="0"/>
          </a:p>
          <a:p>
            <a:pPr>
              <a:buFont typeface="Wingdings" panose="05000000000000000000" pitchFamily="2" charset="2"/>
              <a:buChar char="Ø"/>
            </a:pPr>
            <a:endParaRPr lang="en-US" sz="2400" dirty="0"/>
          </a:p>
          <a:p>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34409298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37FABE-E45E-4CC4-9264-38773F10528D}"/>
              </a:ext>
            </a:extLst>
          </p:cNvPr>
          <p:cNvSpPr>
            <a:spLocks noGrp="1"/>
          </p:cNvSpPr>
          <p:nvPr>
            <p:ph type="title"/>
          </p:nvPr>
        </p:nvSpPr>
        <p:spPr/>
        <p:txBody>
          <a:bodyPr/>
          <a:lstStyle/>
          <a:p>
            <a:r>
              <a:rPr lang="en-US" dirty="0"/>
              <a:t>Logistic Regression Equation</a:t>
            </a:r>
          </a:p>
        </p:txBody>
      </p:sp>
      <p:pic>
        <p:nvPicPr>
          <p:cNvPr id="5" name="Content Placeholder 4">
            <a:extLst>
              <a:ext uri="{FF2B5EF4-FFF2-40B4-BE49-F238E27FC236}">
                <a16:creationId xmlns:a16="http://schemas.microsoft.com/office/drawing/2014/main" xmlns="" id="{CC452A98-9613-4DDE-B0B5-86231638E62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9103" y="2257425"/>
            <a:ext cx="4551998" cy="2314575"/>
          </a:xfrm>
        </p:spPr>
      </p:pic>
    </p:spTree>
    <p:extLst>
      <p:ext uri="{BB962C8B-B14F-4D97-AF65-F5344CB8AC3E}">
        <p14:creationId xmlns:p14="http://schemas.microsoft.com/office/powerpoint/2010/main" val="30418172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8">
            <a:extLst>
              <a:ext uri="{FF2B5EF4-FFF2-40B4-BE49-F238E27FC236}">
                <a16:creationId xmlns:a16="http://schemas.microsoft.com/office/drawing/2014/main" xmlns="" id="{2B6C9846-B5AB-4E52-988D-F7E5865C9E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0">
            <a:extLst>
              <a:ext uri="{FF2B5EF4-FFF2-40B4-BE49-F238E27FC236}">
                <a16:creationId xmlns:a16="http://schemas.microsoft.com/office/drawing/2014/main" xmlns="" id="{6F3D7E8E-8467-4198-87E0-ADC1B60467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A71DE6B9-3F77-4F0C-9CEC-A80D0C148BE7}"/>
              </a:ext>
            </a:extLst>
          </p:cNvPr>
          <p:cNvSpPr>
            <a:spLocks noGrp="1"/>
          </p:cNvSpPr>
          <p:nvPr>
            <p:ph type="title"/>
          </p:nvPr>
        </p:nvSpPr>
        <p:spPr>
          <a:xfrm>
            <a:off x="1066800" y="5252936"/>
            <a:ext cx="10058400" cy="1028715"/>
          </a:xfrm>
        </p:spPr>
        <p:txBody>
          <a:bodyPr vert="horz" lIns="91440" tIns="45720" rIns="91440" bIns="45720" rtlCol="0">
            <a:normAutofit/>
          </a:bodyPr>
          <a:lstStyle/>
          <a:p>
            <a:pPr algn="ctr"/>
            <a:r>
              <a:rPr lang="en-US" dirty="0">
                <a:solidFill>
                  <a:srgbClr val="FFFFFF"/>
                </a:solidFill>
              </a:rPr>
              <a:t>Logistic Regression – Donor Churn</a:t>
            </a:r>
          </a:p>
        </p:txBody>
      </p:sp>
      <p:sp>
        <p:nvSpPr>
          <p:cNvPr id="37" name="Rectangle 32">
            <a:extLst>
              <a:ext uri="{FF2B5EF4-FFF2-40B4-BE49-F238E27FC236}">
                <a16:creationId xmlns:a16="http://schemas.microsoft.com/office/drawing/2014/main" xmlns="" id="{399F85BF-36D0-4946-AAE8-69B89D44E6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4" name="Content Placeholder 5">
            <a:extLst>
              <a:ext uri="{FF2B5EF4-FFF2-40B4-BE49-F238E27FC236}">
                <a16:creationId xmlns:a16="http://schemas.microsoft.com/office/drawing/2014/main" xmlns="" id="{AED6D6C8-6928-4F5F-83F4-B72DF220A7F0}"/>
              </a:ext>
            </a:extLst>
          </p:cNvPr>
          <p:cNvGraphicFramePr>
            <a:graphicFrameLocks noGrp="1"/>
          </p:cNvGraphicFramePr>
          <p:nvPr>
            <p:ph idx="1"/>
            <p:extLst>
              <p:ext uri="{D42A27DB-BD31-4B8C-83A1-F6EECF244321}">
                <p14:modId xmlns:p14="http://schemas.microsoft.com/office/powerpoint/2010/main" val="2812297380"/>
              </p:ext>
            </p:extLst>
          </p:nvPr>
        </p:nvGraphicFramePr>
        <p:xfrm>
          <a:off x="650833" y="643467"/>
          <a:ext cx="10885749" cy="3609769"/>
        </p:xfrm>
        <a:graphic>
          <a:graphicData uri="http://schemas.openxmlformats.org/drawingml/2006/table">
            <a:tbl>
              <a:tblPr/>
              <a:tblGrid>
                <a:gridCol w="901981">
                  <a:extLst>
                    <a:ext uri="{9D8B030D-6E8A-4147-A177-3AD203B41FA5}">
                      <a16:colId xmlns:a16="http://schemas.microsoft.com/office/drawing/2014/main" xmlns="" val="3838705882"/>
                    </a:ext>
                  </a:extLst>
                </a:gridCol>
                <a:gridCol w="495455">
                  <a:extLst>
                    <a:ext uri="{9D8B030D-6E8A-4147-A177-3AD203B41FA5}">
                      <a16:colId xmlns:a16="http://schemas.microsoft.com/office/drawing/2014/main" xmlns="" val="1352040227"/>
                    </a:ext>
                  </a:extLst>
                </a:gridCol>
                <a:gridCol w="715879">
                  <a:extLst>
                    <a:ext uri="{9D8B030D-6E8A-4147-A177-3AD203B41FA5}">
                      <a16:colId xmlns:a16="http://schemas.microsoft.com/office/drawing/2014/main" xmlns="" val="4010711292"/>
                    </a:ext>
                  </a:extLst>
                </a:gridCol>
                <a:gridCol w="1097139">
                  <a:extLst>
                    <a:ext uri="{9D8B030D-6E8A-4147-A177-3AD203B41FA5}">
                      <a16:colId xmlns:a16="http://schemas.microsoft.com/office/drawing/2014/main" xmlns="" val="2938658462"/>
                    </a:ext>
                  </a:extLst>
                </a:gridCol>
                <a:gridCol w="1217460">
                  <a:extLst>
                    <a:ext uri="{9D8B030D-6E8A-4147-A177-3AD203B41FA5}">
                      <a16:colId xmlns:a16="http://schemas.microsoft.com/office/drawing/2014/main" xmlns="" val="3443346328"/>
                    </a:ext>
                  </a:extLst>
                </a:gridCol>
                <a:gridCol w="1101008">
                  <a:extLst>
                    <a:ext uri="{9D8B030D-6E8A-4147-A177-3AD203B41FA5}">
                      <a16:colId xmlns:a16="http://schemas.microsoft.com/office/drawing/2014/main" xmlns="" val="2531717450"/>
                    </a:ext>
                  </a:extLst>
                </a:gridCol>
                <a:gridCol w="1386847">
                  <a:extLst>
                    <a:ext uri="{9D8B030D-6E8A-4147-A177-3AD203B41FA5}">
                      <a16:colId xmlns:a16="http://schemas.microsoft.com/office/drawing/2014/main" xmlns="" val="1993625626"/>
                    </a:ext>
                  </a:extLst>
                </a:gridCol>
                <a:gridCol w="1270394">
                  <a:extLst>
                    <a:ext uri="{9D8B030D-6E8A-4147-A177-3AD203B41FA5}">
                      <a16:colId xmlns:a16="http://schemas.microsoft.com/office/drawing/2014/main" xmlns="" val="1160248591"/>
                    </a:ext>
                  </a:extLst>
                </a:gridCol>
                <a:gridCol w="1132768">
                  <a:extLst>
                    <a:ext uri="{9D8B030D-6E8A-4147-A177-3AD203B41FA5}">
                      <a16:colId xmlns:a16="http://schemas.microsoft.com/office/drawing/2014/main" xmlns="" val="863562885"/>
                    </a:ext>
                  </a:extLst>
                </a:gridCol>
                <a:gridCol w="1566818">
                  <a:extLst>
                    <a:ext uri="{9D8B030D-6E8A-4147-A177-3AD203B41FA5}">
                      <a16:colId xmlns:a16="http://schemas.microsoft.com/office/drawing/2014/main" xmlns="" val="1221093487"/>
                    </a:ext>
                  </a:extLst>
                </a:gridCol>
              </a:tblGrid>
              <a:tr h="359233">
                <a:tc gridSpan="4">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TRAINING DATA SET</a:t>
                      </a:r>
                      <a:endParaRPr lang="en-US" sz="1900" b="0" i="0" u="none" strike="noStrike">
                        <a:effectLst/>
                        <a:latin typeface="Arial" panose="020B0604020202020204" pitchFamily="34" charset="0"/>
                      </a:endParaRPr>
                    </a:p>
                  </a:txBody>
                  <a:tcPr marL="95414" marR="95414" marT="47707" marB="47707">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spcBef>
                          <a:spcPts val="0"/>
                        </a:spcBef>
                        <a:spcAft>
                          <a:spcPts val="0"/>
                        </a:spcAft>
                      </a:pP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extLst>
                  <a:ext uri="{0D108BD9-81ED-4DB2-BD59-A6C34878D82A}">
                    <a16:rowId xmlns:a16="http://schemas.microsoft.com/office/drawing/2014/main" xmlns="" val="2733361137"/>
                  </a:ext>
                </a:extLst>
              </a:tr>
              <a:tr h="271769">
                <a:tc>
                  <a:txBody>
                    <a:bodyPr/>
                    <a:lstStyle/>
                    <a:p>
                      <a:pPr algn="ctr"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PREDICT</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solidFill>
                      <a:srgbClr val="D9D9D9"/>
                    </a:solidFill>
                  </a:tcPr>
                </a:tc>
                <a:extLst>
                  <a:ext uri="{0D108BD9-81ED-4DB2-BD59-A6C34878D82A}">
                    <a16:rowId xmlns:a16="http://schemas.microsoft.com/office/drawing/2014/main" xmlns="" val="3403197178"/>
                  </a:ext>
                </a:extLst>
              </a:tr>
              <a:tr h="499198">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DEPENDENT VARIABLE </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solidFill>
                      <a:srgbClr val="D9D9D9"/>
                    </a:solidFill>
                  </a:tcPr>
                </a:tc>
                <a:extLst>
                  <a:ext uri="{0D108BD9-81ED-4DB2-BD59-A6C34878D82A}">
                    <a16:rowId xmlns:a16="http://schemas.microsoft.com/office/drawing/2014/main" xmlns="" val="253322859"/>
                  </a:ext>
                </a:extLst>
              </a:tr>
              <a:tr h="359233">
                <a:tc gridSpan="9">
                  <a:txBody>
                    <a:bodyPr/>
                    <a:lstStyle/>
                    <a:p>
                      <a:pPr algn="ctr" fontAlgn="b">
                        <a:spcBef>
                          <a:spcPts val="0"/>
                        </a:spcBef>
                        <a:spcAft>
                          <a:spcPts val="0"/>
                        </a:spcAft>
                      </a:pPr>
                      <a:r>
                        <a:rPr lang="en-US" sz="1500" b="1" i="0" u="none" strike="noStrike" dirty="0">
                          <a:solidFill>
                            <a:srgbClr val="000000"/>
                          </a:solidFill>
                          <a:effectLst/>
                          <a:latin typeface="Calibri" panose="020F0502020204030204" pitchFamily="34" charset="0"/>
                        </a:rPr>
                        <a:t>INDEPENDENT VARIABLES (PREDICTORS)</a:t>
                      </a:r>
                      <a:endParaRPr lang="en-US" sz="1900" b="0" i="0" u="none" strike="noStrike" dirty="0">
                        <a:effectLst/>
                        <a:latin typeface="Arial" panose="020B0604020202020204" pitchFamily="34" charset="0"/>
                      </a:endParaRPr>
                    </a:p>
                  </a:txBody>
                  <a:tcPr marL="95414" marR="95414" marT="47707" marB="47707">
                    <a:lnL>
                      <a:noFill/>
                    </a:lnL>
                    <a:lnR>
                      <a:noFill/>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TARGET (LABEL)</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solidFill>
                      <a:srgbClr val="D9D9D9"/>
                    </a:solidFill>
                  </a:tcPr>
                </a:tc>
                <a:extLst>
                  <a:ext uri="{0D108BD9-81ED-4DB2-BD59-A6C34878D82A}">
                    <a16:rowId xmlns:a16="http://schemas.microsoft.com/office/drawing/2014/main" xmlns="" val="1080432357"/>
                  </a:ext>
                </a:extLst>
              </a:tr>
              <a:tr h="499198">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Median Income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Age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Gender</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Professional</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Home Ownership</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Marital Status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 of Events Attended</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Total Lifetime Gifts </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Prev YR 1 Giving</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Churn</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extLst>
                  <a:ext uri="{0D108BD9-81ED-4DB2-BD59-A6C34878D82A}">
                    <a16:rowId xmlns:a16="http://schemas.microsoft.com/office/drawing/2014/main" xmlns="" val="3607839938"/>
                  </a:ext>
                </a:extLst>
              </a:tr>
              <a:tr h="271769">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115,250</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34</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Male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No</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Married</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1</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500</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100</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extLst>
                  <a:ext uri="{0D108BD9-81ED-4DB2-BD59-A6C34878D82A}">
                    <a16:rowId xmlns:a16="http://schemas.microsoft.com/office/drawing/2014/main" xmlns="" val="749215378"/>
                  </a:ext>
                </a:extLst>
              </a:tr>
              <a:tr h="271769">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95,700</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46</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Female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Married</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4</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350</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100</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No</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extLst>
                  <a:ext uri="{0D108BD9-81ED-4DB2-BD59-A6C34878D82A}">
                    <a16:rowId xmlns:a16="http://schemas.microsoft.com/office/drawing/2014/main" xmlns="" val="4050939188"/>
                  </a:ext>
                </a:extLst>
              </a:tr>
              <a:tr h="271769">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84,525</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66</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Male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No</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Single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2</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700</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200</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No</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extLst>
                  <a:ext uri="{0D108BD9-81ED-4DB2-BD59-A6C34878D82A}">
                    <a16:rowId xmlns:a16="http://schemas.microsoft.com/office/drawing/2014/main" xmlns="" val="1925840917"/>
                  </a:ext>
                </a:extLst>
              </a:tr>
              <a:tr h="271769">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185,790</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43</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Female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Married</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6</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2,900</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1,000</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No</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extLst>
                  <a:ext uri="{0D108BD9-81ED-4DB2-BD59-A6C34878D82A}">
                    <a16:rowId xmlns:a16="http://schemas.microsoft.com/office/drawing/2014/main" xmlns="" val="2833681605"/>
                  </a:ext>
                </a:extLst>
              </a:tr>
              <a:tr h="271769">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80,980</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33</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Male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No</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No</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Single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0</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625</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500</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extLst>
                  <a:ext uri="{0D108BD9-81ED-4DB2-BD59-A6C34878D82A}">
                    <a16:rowId xmlns:a16="http://schemas.microsoft.com/office/drawing/2014/main" xmlns="" val="3667272426"/>
                  </a:ext>
                </a:extLst>
              </a:tr>
              <a:tr h="183840">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99,125</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27</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Male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Single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4</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450</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100</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No</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extLst>
                  <a:ext uri="{0D108BD9-81ED-4DB2-BD59-A6C34878D82A}">
                    <a16:rowId xmlns:a16="http://schemas.microsoft.com/office/drawing/2014/main" xmlns="" val="373838041"/>
                  </a:ext>
                </a:extLst>
              </a:tr>
            </a:tbl>
          </a:graphicData>
        </a:graphic>
      </p:graphicFrame>
    </p:spTree>
    <p:extLst>
      <p:ext uri="{BB962C8B-B14F-4D97-AF65-F5344CB8AC3E}">
        <p14:creationId xmlns:p14="http://schemas.microsoft.com/office/powerpoint/2010/main" val="30075879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8">
            <a:extLst>
              <a:ext uri="{FF2B5EF4-FFF2-40B4-BE49-F238E27FC236}">
                <a16:creationId xmlns:a16="http://schemas.microsoft.com/office/drawing/2014/main" xmlns="" id="{2B6C9846-B5AB-4E52-988D-F7E5865C9E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0">
            <a:extLst>
              <a:ext uri="{FF2B5EF4-FFF2-40B4-BE49-F238E27FC236}">
                <a16:creationId xmlns:a16="http://schemas.microsoft.com/office/drawing/2014/main" xmlns="" id="{6F3D7E8E-8467-4198-87E0-ADC1B60467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A71DE6B9-3F77-4F0C-9CEC-A80D0C148BE7}"/>
              </a:ext>
            </a:extLst>
          </p:cNvPr>
          <p:cNvSpPr>
            <a:spLocks noGrp="1"/>
          </p:cNvSpPr>
          <p:nvPr>
            <p:ph type="title"/>
          </p:nvPr>
        </p:nvSpPr>
        <p:spPr>
          <a:xfrm>
            <a:off x="1066800" y="5252936"/>
            <a:ext cx="10058400" cy="1028715"/>
          </a:xfrm>
        </p:spPr>
        <p:txBody>
          <a:bodyPr vert="horz" lIns="91440" tIns="45720" rIns="91440" bIns="45720" rtlCol="0">
            <a:normAutofit/>
          </a:bodyPr>
          <a:lstStyle/>
          <a:p>
            <a:pPr algn="ctr"/>
            <a:r>
              <a:rPr lang="en-US" dirty="0">
                <a:solidFill>
                  <a:srgbClr val="FFFFFF"/>
                </a:solidFill>
              </a:rPr>
              <a:t>Logistic Regression – Donor Churn</a:t>
            </a:r>
          </a:p>
        </p:txBody>
      </p:sp>
      <p:sp>
        <p:nvSpPr>
          <p:cNvPr id="37" name="Rectangle 32">
            <a:extLst>
              <a:ext uri="{FF2B5EF4-FFF2-40B4-BE49-F238E27FC236}">
                <a16:creationId xmlns:a16="http://schemas.microsoft.com/office/drawing/2014/main" xmlns="" id="{399F85BF-36D0-4946-AAE8-69B89D44E6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4" name="Content Placeholder 5">
            <a:extLst>
              <a:ext uri="{FF2B5EF4-FFF2-40B4-BE49-F238E27FC236}">
                <a16:creationId xmlns:a16="http://schemas.microsoft.com/office/drawing/2014/main" xmlns="" id="{AED6D6C8-6928-4F5F-83F4-B72DF220A7F0}"/>
              </a:ext>
            </a:extLst>
          </p:cNvPr>
          <p:cNvGraphicFramePr>
            <a:graphicFrameLocks noGrp="1"/>
          </p:cNvGraphicFramePr>
          <p:nvPr>
            <p:ph idx="1"/>
            <p:extLst>
              <p:ext uri="{D42A27DB-BD31-4B8C-83A1-F6EECF244321}">
                <p14:modId xmlns:p14="http://schemas.microsoft.com/office/powerpoint/2010/main" val="1655008979"/>
              </p:ext>
            </p:extLst>
          </p:nvPr>
        </p:nvGraphicFramePr>
        <p:xfrm>
          <a:off x="650833" y="643467"/>
          <a:ext cx="10885749" cy="3644987"/>
        </p:xfrm>
        <a:graphic>
          <a:graphicData uri="http://schemas.openxmlformats.org/drawingml/2006/table">
            <a:tbl>
              <a:tblPr/>
              <a:tblGrid>
                <a:gridCol w="901981">
                  <a:extLst>
                    <a:ext uri="{9D8B030D-6E8A-4147-A177-3AD203B41FA5}">
                      <a16:colId xmlns:a16="http://schemas.microsoft.com/office/drawing/2014/main" xmlns="" val="3838705882"/>
                    </a:ext>
                  </a:extLst>
                </a:gridCol>
                <a:gridCol w="495455">
                  <a:extLst>
                    <a:ext uri="{9D8B030D-6E8A-4147-A177-3AD203B41FA5}">
                      <a16:colId xmlns:a16="http://schemas.microsoft.com/office/drawing/2014/main" xmlns="" val="1352040227"/>
                    </a:ext>
                  </a:extLst>
                </a:gridCol>
                <a:gridCol w="715879">
                  <a:extLst>
                    <a:ext uri="{9D8B030D-6E8A-4147-A177-3AD203B41FA5}">
                      <a16:colId xmlns:a16="http://schemas.microsoft.com/office/drawing/2014/main" xmlns="" val="4010711292"/>
                    </a:ext>
                  </a:extLst>
                </a:gridCol>
                <a:gridCol w="1097139">
                  <a:extLst>
                    <a:ext uri="{9D8B030D-6E8A-4147-A177-3AD203B41FA5}">
                      <a16:colId xmlns:a16="http://schemas.microsoft.com/office/drawing/2014/main" xmlns="" val="2938658462"/>
                    </a:ext>
                  </a:extLst>
                </a:gridCol>
                <a:gridCol w="1217460">
                  <a:extLst>
                    <a:ext uri="{9D8B030D-6E8A-4147-A177-3AD203B41FA5}">
                      <a16:colId xmlns:a16="http://schemas.microsoft.com/office/drawing/2014/main" xmlns="" val="3443346328"/>
                    </a:ext>
                  </a:extLst>
                </a:gridCol>
                <a:gridCol w="1101008">
                  <a:extLst>
                    <a:ext uri="{9D8B030D-6E8A-4147-A177-3AD203B41FA5}">
                      <a16:colId xmlns:a16="http://schemas.microsoft.com/office/drawing/2014/main" xmlns="" val="2531717450"/>
                    </a:ext>
                  </a:extLst>
                </a:gridCol>
                <a:gridCol w="1386847">
                  <a:extLst>
                    <a:ext uri="{9D8B030D-6E8A-4147-A177-3AD203B41FA5}">
                      <a16:colId xmlns:a16="http://schemas.microsoft.com/office/drawing/2014/main" xmlns="" val="1993625626"/>
                    </a:ext>
                  </a:extLst>
                </a:gridCol>
                <a:gridCol w="1270394">
                  <a:extLst>
                    <a:ext uri="{9D8B030D-6E8A-4147-A177-3AD203B41FA5}">
                      <a16:colId xmlns:a16="http://schemas.microsoft.com/office/drawing/2014/main" xmlns="" val="1160248591"/>
                    </a:ext>
                  </a:extLst>
                </a:gridCol>
                <a:gridCol w="1132768">
                  <a:extLst>
                    <a:ext uri="{9D8B030D-6E8A-4147-A177-3AD203B41FA5}">
                      <a16:colId xmlns:a16="http://schemas.microsoft.com/office/drawing/2014/main" xmlns="" val="863562885"/>
                    </a:ext>
                  </a:extLst>
                </a:gridCol>
                <a:gridCol w="1566818">
                  <a:extLst>
                    <a:ext uri="{9D8B030D-6E8A-4147-A177-3AD203B41FA5}">
                      <a16:colId xmlns:a16="http://schemas.microsoft.com/office/drawing/2014/main" xmlns="" val="1221093487"/>
                    </a:ext>
                  </a:extLst>
                </a:gridCol>
              </a:tblGrid>
              <a:tr h="359233">
                <a:tc gridSpan="4">
                  <a:txBody>
                    <a:bodyPr/>
                    <a:lstStyle/>
                    <a:p>
                      <a:pPr algn="ctr" fontAlgn="b">
                        <a:spcBef>
                          <a:spcPts val="0"/>
                        </a:spcBef>
                        <a:spcAft>
                          <a:spcPts val="0"/>
                        </a:spcAft>
                      </a:pPr>
                      <a:r>
                        <a:rPr lang="en-US" sz="1500" b="1" i="0" u="none" strike="noStrike" dirty="0">
                          <a:solidFill>
                            <a:srgbClr val="000000"/>
                          </a:solidFill>
                          <a:effectLst/>
                          <a:latin typeface="Calibri" panose="020F0502020204030204" pitchFamily="34" charset="0"/>
                        </a:rPr>
                        <a:t>SCORING DATA SET</a:t>
                      </a:r>
                      <a:endParaRPr lang="en-US" sz="1900" b="0" i="0" u="none" strike="noStrike" dirty="0">
                        <a:effectLst/>
                        <a:latin typeface="Arial" panose="020B0604020202020204" pitchFamily="34" charset="0"/>
                      </a:endParaRPr>
                    </a:p>
                  </a:txBody>
                  <a:tcPr marL="95414" marR="95414" marT="47707" marB="47707">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spcBef>
                          <a:spcPts val="0"/>
                        </a:spcBef>
                        <a:spcAft>
                          <a:spcPts val="0"/>
                        </a:spcAft>
                      </a:pP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extLst>
                  <a:ext uri="{0D108BD9-81ED-4DB2-BD59-A6C34878D82A}">
                    <a16:rowId xmlns:a16="http://schemas.microsoft.com/office/drawing/2014/main" xmlns="" val="2733361137"/>
                  </a:ext>
                </a:extLst>
              </a:tr>
              <a:tr h="271769">
                <a:tc>
                  <a:txBody>
                    <a:bodyPr/>
                    <a:lstStyle/>
                    <a:p>
                      <a:pPr algn="ctr"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PREDICT</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solidFill>
                      <a:srgbClr val="D9D9D9"/>
                    </a:solidFill>
                  </a:tcPr>
                </a:tc>
                <a:extLst>
                  <a:ext uri="{0D108BD9-81ED-4DB2-BD59-A6C34878D82A}">
                    <a16:rowId xmlns:a16="http://schemas.microsoft.com/office/drawing/2014/main" xmlns="" val="3403197178"/>
                  </a:ext>
                </a:extLst>
              </a:tr>
              <a:tr h="499198">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l" fontAlgn="b">
                        <a:spcBef>
                          <a:spcPts val="0"/>
                        </a:spcBef>
                        <a:spcAft>
                          <a:spcPts val="0"/>
                        </a:spcAft>
                      </a:pP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DEPENDENT VARIABLE </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solidFill>
                      <a:srgbClr val="D9D9D9"/>
                    </a:solidFill>
                  </a:tcPr>
                </a:tc>
                <a:extLst>
                  <a:ext uri="{0D108BD9-81ED-4DB2-BD59-A6C34878D82A}">
                    <a16:rowId xmlns:a16="http://schemas.microsoft.com/office/drawing/2014/main" xmlns="" val="253322859"/>
                  </a:ext>
                </a:extLst>
              </a:tr>
              <a:tr h="359233">
                <a:tc gridSpan="9">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INDEPENDENT VARIABLES (PREDICTORS)</a:t>
                      </a:r>
                      <a:endParaRPr lang="en-US" sz="1900" b="0" i="0" u="none" strike="noStrike">
                        <a:effectLst/>
                        <a:latin typeface="Arial" panose="020B0604020202020204" pitchFamily="34" charset="0"/>
                      </a:endParaRPr>
                    </a:p>
                  </a:txBody>
                  <a:tcPr marL="95414" marR="95414" marT="47707" marB="47707">
                    <a:lnL>
                      <a:noFill/>
                    </a:lnL>
                    <a:lnR>
                      <a:noFill/>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TARGET (LABEL)</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solidFill>
                      <a:srgbClr val="D9D9D9"/>
                    </a:solidFill>
                  </a:tcPr>
                </a:tc>
                <a:extLst>
                  <a:ext uri="{0D108BD9-81ED-4DB2-BD59-A6C34878D82A}">
                    <a16:rowId xmlns:a16="http://schemas.microsoft.com/office/drawing/2014/main" xmlns="" val="1080432357"/>
                  </a:ext>
                </a:extLst>
              </a:tr>
              <a:tr h="499198">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Median Income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Age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Gender</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Professional</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Home Ownership</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Marital Status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 of Events Attended</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Total Lifetime Gifts </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Prev YR 1 Giving</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1" i="0" u="none" strike="noStrike">
                          <a:solidFill>
                            <a:srgbClr val="000000"/>
                          </a:solidFill>
                          <a:effectLst/>
                          <a:latin typeface="Calibri" panose="020F0502020204030204" pitchFamily="34" charset="0"/>
                        </a:rPr>
                        <a:t>Churn</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extLst>
                  <a:ext uri="{0D108BD9-81ED-4DB2-BD59-A6C34878D82A}">
                    <a16:rowId xmlns:a16="http://schemas.microsoft.com/office/drawing/2014/main" xmlns="" val="3607839938"/>
                  </a:ext>
                </a:extLst>
              </a:tr>
              <a:tr h="271769">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113,131</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32</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Male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Yes</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Single</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2</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550</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100</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extLst>
                  <a:ext uri="{0D108BD9-81ED-4DB2-BD59-A6C34878D82A}">
                    <a16:rowId xmlns:a16="http://schemas.microsoft.com/office/drawing/2014/main" xmlns="" val="749215378"/>
                  </a:ext>
                </a:extLst>
              </a:tr>
              <a:tr h="271769">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91,604</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48</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Female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Married</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4</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300</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125</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extLst>
                  <a:ext uri="{0D108BD9-81ED-4DB2-BD59-A6C34878D82A}">
                    <a16:rowId xmlns:a16="http://schemas.microsoft.com/office/drawing/2014/main" xmlns="" val="4050939188"/>
                  </a:ext>
                </a:extLst>
              </a:tr>
              <a:tr h="271769">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94,525</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66</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Male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No</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No</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Single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1</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700</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200</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extLst>
                  <a:ext uri="{0D108BD9-81ED-4DB2-BD59-A6C34878D82A}">
                    <a16:rowId xmlns:a16="http://schemas.microsoft.com/office/drawing/2014/main" xmlns="" val="1925840917"/>
                  </a:ext>
                </a:extLst>
              </a:tr>
              <a:tr h="271769">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179,792</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46</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Female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Married</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7</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3,100</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1,500</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extLst>
                  <a:ext uri="{0D108BD9-81ED-4DB2-BD59-A6C34878D82A}">
                    <a16:rowId xmlns:a16="http://schemas.microsoft.com/office/drawing/2014/main" xmlns="" val="2833681605"/>
                  </a:ext>
                </a:extLst>
              </a:tr>
              <a:tr h="271769">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75,850</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26</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Male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No</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No</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Single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0</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625</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550</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extLst>
                  <a:ext uri="{0D108BD9-81ED-4DB2-BD59-A6C34878D82A}">
                    <a16:rowId xmlns:a16="http://schemas.microsoft.com/office/drawing/2014/main" xmlns="" val="3667272426"/>
                  </a:ext>
                </a:extLst>
              </a:tr>
              <a:tr h="271769">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93,512</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27</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Female</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Yes</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a:solidFill>
                            <a:srgbClr val="000000"/>
                          </a:solidFill>
                          <a:effectLst/>
                          <a:latin typeface="Calibri" panose="020F0502020204030204" pitchFamily="34" charset="0"/>
                        </a:rPr>
                        <a:t>Single</a:t>
                      </a:r>
                      <a:endParaRPr lang="en-US" sz="1900" b="0" i="0" u="none" strike="noStrike">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3</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500</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100</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tc>
                  <a:txBody>
                    <a:bodyPr/>
                    <a:lstStyle/>
                    <a:p>
                      <a:pPr algn="ctr" fontAlgn="b">
                        <a:spcBef>
                          <a:spcPts val="0"/>
                        </a:spcBef>
                        <a:spcAft>
                          <a:spcPts val="0"/>
                        </a:spcAft>
                      </a:pPr>
                      <a:r>
                        <a:rPr lang="en-US" sz="1500" b="0" i="0" u="none" strike="noStrike" dirty="0">
                          <a:solidFill>
                            <a:srgbClr val="000000"/>
                          </a:solidFill>
                          <a:effectLst/>
                          <a:latin typeface="Calibri" panose="020F0502020204030204" pitchFamily="34" charset="0"/>
                        </a:rPr>
                        <a:t>?</a:t>
                      </a:r>
                      <a:endParaRPr lang="en-US" sz="1900" b="0" i="0" u="none" strike="noStrike" dirty="0">
                        <a:effectLst/>
                        <a:latin typeface="Arial" panose="020B0604020202020204" pitchFamily="34" charset="0"/>
                      </a:endParaRPr>
                    </a:p>
                  </a:txBody>
                  <a:tcPr marL="7951" marR="7951" marT="7951" marB="0" anchor="b">
                    <a:lnL>
                      <a:noFill/>
                    </a:lnL>
                    <a:lnR>
                      <a:noFill/>
                    </a:lnR>
                    <a:lnT>
                      <a:noFill/>
                    </a:lnT>
                    <a:lnB>
                      <a:noFill/>
                    </a:lnB>
                  </a:tcPr>
                </a:tc>
                <a:extLst>
                  <a:ext uri="{0D108BD9-81ED-4DB2-BD59-A6C34878D82A}">
                    <a16:rowId xmlns:a16="http://schemas.microsoft.com/office/drawing/2014/main" xmlns="" val="373838041"/>
                  </a:ext>
                </a:extLst>
              </a:tr>
            </a:tbl>
          </a:graphicData>
        </a:graphic>
      </p:graphicFrame>
    </p:spTree>
    <p:extLst>
      <p:ext uri="{BB962C8B-B14F-4D97-AF65-F5344CB8AC3E}">
        <p14:creationId xmlns:p14="http://schemas.microsoft.com/office/powerpoint/2010/main" val="12304696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54541D18-9DA8-45B3-A81E-95CAF7CCF464}"/>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Classification Model Evaluation</a:t>
            </a:r>
          </a:p>
        </p:txBody>
      </p:sp>
      <p:sp>
        <p:nvSpPr>
          <p:cNvPr id="14"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xmlns="" id="{8C1BC457-301B-42F6-9237-AF25DA2054F9}"/>
              </a:ext>
            </a:extLst>
          </p:cNvPr>
          <p:cNvGraphicFramePr>
            <a:graphicFrameLocks noGrp="1"/>
          </p:cNvGraphicFramePr>
          <p:nvPr>
            <p:ph idx="1"/>
            <p:extLst>
              <p:ext uri="{D42A27DB-BD31-4B8C-83A1-F6EECF244321}">
                <p14:modId xmlns:p14="http://schemas.microsoft.com/office/powerpoint/2010/main" val="3465085656"/>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04077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70E57307-D8EC-48D4-BC45-18610F1CE6D3}"/>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Confusion Matrix</a:t>
            </a:r>
          </a:p>
        </p:txBody>
      </p:sp>
      <p:sp>
        <p:nvSpPr>
          <p:cNvPr id="14"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xmlns="" id="{16BCA5E6-7052-4E97-9EC4-0427D7E7C53B}"/>
              </a:ext>
            </a:extLst>
          </p:cNvPr>
          <p:cNvGraphicFramePr>
            <a:graphicFrameLocks noGrp="1"/>
          </p:cNvGraphicFramePr>
          <p:nvPr>
            <p:ph idx="1"/>
            <p:extLst>
              <p:ext uri="{D42A27DB-BD31-4B8C-83A1-F6EECF244321}">
                <p14:modId xmlns:p14="http://schemas.microsoft.com/office/powerpoint/2010/main" val="419356350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08573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82019DDB-67B3-4142-A5FE-25A970810D34}"/>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Classification Model Evaluation</a:t>
            </a:r>
          </a:p>
        </p:txBody>
      </p:sp>
      <p:sp>
        <p:nvSpPr>
          <p:cNvPr id="14"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Content Placeholder 2">
            <a:extLst>
              <a:ext uri="{FF2B5EF4-FFF2-40B4-BE49-F238E27FC236}">
                <a16:creationId xmlns:a16="http://schemas.microsoft.com/office/drawing/2014/main" xmlns="" id="{6B0F0A97-2A4D-4ACE-B5A2-2A5F785E7B14}"/>
              </a:ext>
            </a:extLst>
          </p:cNvPr>
          <p:cNvGraphicFramePr>
            <a:graphicFrameLocks noGrp="1"/>
          </p:cNvGraphicFramePr>
          <p:nvPr>
            <p:ph idx="1"/>
            <p:extLst>
              <p:ext uri="{D42A27DB-BD31-4B8C-83A1-F6EECF244321}">
                <p14:modId xmlns:p14="http://schemas.microsoft.com/office/powerpoint/2010/main" val="292441876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96242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Case Study</a:t>
            </a:r>
          </a:p>
        </p:txBody>
      </p:sp>
      <p:sp>
        <p:nvSpPr>
          <p:cNvPr id="9" name="Content Placeholder 8"/>
          <p:cNvSpPr>
            <a:spLocks noGrp="1"/>
          </p:cNvSpPr>
          <p:nvPr>
            <p:ph sz="half" idx="1"/>
          </p:nvPr>
        </p:nvSpPr>
        <p:spPr>
          <a:xfrm>
            <a:off x="1097280" y="1793290"/>
            <a:ext cx="4992802" cy="4075804"/>
          </a:xfrm>
        </p:spPr>
        <p:txBody>
          <a:bodyPr>
            <a:normAutofit/>
          </a:bodyPr>
          <a:lstStyle/>
          <a:p>
            <a:pPr marL="0" indent="0">
              <a:buNone/>
            </a:pPr>
            <a:r>
              <a:rPr lang="en-US" sz="2800" u="sng" dirty="0"/>
              <a:t>Case Study</a:t>
            </a:r>
          </a:p>
          <a:p>
            <a:pPr marL="0" indent="0">
              <a:buNone/>
            </a:pPr>
            <a:r>
              <a:rPr lang="en-US" sz="2400" dirty="0"/>
              <a:t>Donor Churn</a:t>
            </a:r>
          </a:p>
        </p:txBody>
      </p:sp>
      <p:sp>
        <p:nvSpPr>
          <p:cNvPr id="10" name="Content Placeholder 9"/>
          <p:cNvSpPr>
            <a:spLocks noGrp="1"/>
          </p:cNvSpPr>
          <p:nvPr>
            <p:ph sz="half" idx="2"/>
          </p:nvPr>
        </p:nvSpPr>
        <p:spPr>
          <a:xfrm>
            <a:off x="6162878" y="1737360"/>
            <a:ext cx="4992802" cy="4255834"/>
          </a:xfrm>
        </p:spPr>
        <p:txBody>
          <a:bodyPr>
            <a:normAutofit/>
          </a:bodyPr>
          <a:lstStyle/>
          <a:p>
            <a:pPr marL="0" indent="0">
              <a:buNone/>
            </a:pPr>
            <a:r>
              <a:rPr lang="en-US" sz="2800" u="sng" dirty="0"/>
              <a:t>Purpose</a:t>
            </a:r>
          </a:p>
          <a:p>
            <a:pPr marL="0" indent="0">
              <a:buNone/>
            </a:pPr>
            <a:r>
              <a:rPr lang="en-US" sz="2400" dirty="0"/>
              <a:t>Predict those donors who are most likely to churn</a:t>
            </a:r>
          </a:p>
          <a:p>
            <a:pPr marL="0" indent="0">
              <a:buNone/>
            </a:pPr>
            <a:endParaRPr lang="en-US" dirty="0"/>
          </a:p>
        </p:txBody>
      </p:sp>
    </p:spTree>
    <p:extLst>
      <p:ext uri="{BB962C8B-B14F-4D97-AF65-F5344CB8AC3E}">
        <p14:creationId xmlns:p14="http://schemas.microsoft.com/office/powerpoint/2010/main" val="40900389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58952"/>
            <a:ext cx="10058400" cy="3892168"/>
          </a:xfrm>
        </p:spPr>
        <p:txBody>
          <a:bodyPr>
            <a:normAutofit/>
          </a:bodyPr>
          <a:lstStyle/>
          <a:p>
            <a:r>
              <a:rPr lang="en-US" dirty="0"/>
              <a:t>Machine Learning - Decision Trees</a:t>
            </a:r>
          </a:p>
        </p:txBody>
      </p:sp>
      <p:sp>
        <p:nvSpPr>
          <p:cNvPr id="9" name="Rectangle 8">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343645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6E7855FA-6065-4BE8-A07D-3B4D7DF70BDE}"/>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Decision Trees</a:t>
            </a:r>
          </a:p>
        </p:txBody>
      </p:sp>
      <p:sp>
        <p:nvSpPr>
          <p:cNvPr id="14"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xmlns="" id="{81EE4150-49E0-47C5-A187-C353E12B9F4D}"/>
              </a:ext>
            </a:extLst>
          </p:cNvPr>
          <p:cNvGraphicFramePr>
            <a:graphicFrameLocks noGrp="1"/>
          </p:cNvGraphicFramePr>
          <p:nvPr>
            <p:ph idx="1"/>
            <p:extLst>
              <p:ext uri="{D42A27DB-BD31-4B8C-83A1-F6EECF244321}">
                <p14:modId xmlns:p14="http://schemas.microsoft.com/office/powerpoint/2010/main" val="3567716046"/>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59198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4560" y="508000"/>
            <a:ext cx="10824698" cy="5395708"/>
          </a:xfrm>
          <a:prstGeom prst="rect">
            <a:avLst/>
          </a:prstGeom>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Decision Trees:</a:t>
            </a:r>
            <a:endPar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Decision trees are one of the most popular techniques for classification. </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A decision tree is in the form of a decision flowchart (resembles an inverted tree) where the predictor variables are tested in each node and are split in accordance with importance based on the particular algorithm’s criteria. </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At the bottom of the decision tree branch is a leaf node where a prediction about the target variable is made based on the variables leading to that leaf node.</a:t>
            </a: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
        <p:nvSpPr>
          <p:cNvPr id="3" name="Rectangle 2">
            <a:extLst>
              <a:ext uri="{FF2B5EF4-FFF2-40B4-BE49-F238E27FC236}">
                <a16:creationId xmlns:a16="http://schemas.microsoft.com/office/drawing/2014/main" xmlns="" id="{A0399FBA-6344-47B1-8C2C-9D4D4822F390}"/>
              </a:ext>
            </a:extLst>
          </p:cNvPr>
          <p:cNvSpPr/>
          <p:nvPr/>
        </p:nvSpPr>
        <p:spPr>
          <a:xfrm>
            <a:off x="932155" y="514905"/>
            <a:ext cx="10817102" cy="5388802"/>
          </a:xfrm>
          <a:prstGeom prst="rect">
            <a:avLst/>
          </a:prstGeom>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Decision Trees:</a:t>
            </a:r>
            <a:endPar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Decision trees are one of the most popular techniques for classification. </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A decision tree is in the form of a decision flowchart (resembles an inverted tree) where the predictor variables are tested in each node and are split in accordance with importance based on the particular algorithm’s criteria. </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At the bottom of the decision tree branch is a leaf node where a prediction about the target variable is made based on the variables leading to that leaf node.</a:t>
            </a: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
        <p:nvSpPr>
          <p:cNvPr id="4" name="Rectangle 3">
            <a:extLst>
              <a:ext uri="{FF2B5EF4-FFF2-40B4-BE49-F238E27FC236}">
                <a16:creationId xmlns:a16="http://schemas.microsoft.com/office/drawing/2014/main" xmlns="" id="{77F9F321-7C22-41AA-802F-DC661CED6417}"/>
              </a:ext>
            </a:extLst>
          </p:cNvPr>
          <p:cNvSpPr/>
          <p:nvPr/>
        </p:nvSpPr>
        <p:spPr>
          <a:xfrm>
            <a:off x="1084555" y="667305"/>
            <a:ext cx="10817102" cy="5388802"/>
          </a:xfrm>
          <a:prstGeom prst="rect">
            <a:avLst/>
          </a:prstGeom>
        </p:spPr>
        <p:txBody>
          <a:bodyPr wrap="square">
            <a:spAutoFit/>
          </a:bodyPr>
          <a:lstStyle/>
          <a:p>
            <a:pPr defTabSz="457200">
              <a:lnSpc>
                <a:spcPct val="107000"/>
              </a:lnSpc>
              <a:spcAft>
                <a:spcPts val="800"/>
              </a:spcAft>
              <a:defRPr/>
            </a:pPr>
            <a:r>
              <a:rPr lang="en-US" sz="2800" b="1" dirty="0">
                <a:solidFill>
                  <a:srgbClr val="FFFFFF"/>
                </a:solidFill>
                <a:ea typeface="Calibri" panose="020F0502020204030204" pitchFamily="34" charset="0"/>
                <a:cs typeface="Times New Roman" panose="02020603050405020304" pitchFamily="18" charset="0"/>
              </a:rPr>
              <a:t>Decision Trees:</a:t>
            </a:r>
            <a:endParaRPr lang="en-US" sz="2800" dirty="0">
              <a:solidFill>
                <a:srgbClr val="FFFFFF"/>
              </a:solidFill>
              <a:ea typeface="Calibri" panose="020F0502020204030204" pitchFamily="34" charset="0"/>
              <a:cs typeface="Times New Roman" panose="02020603050405020304" pitchFamily="18" charset="0"/>
            </a:endParaRPr>
          </a:p>
          <a:p>
            <a:pPr marL="342900" indent="-342900" defTabSz="457200">
              <a:buFont typeface="Wingdings" panose="05000000000000000000" pitchFamily="2" charset="2"/>
              <a:buChar char="Ø"/>
              <a:defRPr/>
            </a:pPr>
            <a:r>
              <a:rPr lang="en-US" sz="2800" b="1" dirty="0">
                <a:solidFill>
                  <a:srgbClr val="FFFFFF"/>
                </a:solidFill>
                <a:ea typeface="Calibri" panose="020F0502020204030204" pitchFamily="34" charset="0"/>
                <a:cs typeface="Times New Roman" panose="02020603050405020304" pitchFamily="18" charset="0"/>
              </a:rPr>
              <a:t>Decision trees are one of the most popular techniques for classification. </a:t>
            </a:r>
          </a:p>
          <a:p>
            <a:pPr marL="342900" indent="-342900" defTabSz="457200">
              <a:buFont typeface="Wingdings" panose="05000000000000000000" pitchFamily="2" charset="2"/>
              <a:buChar char="Ø"/>
              <a:defRPr/>
            </a:pPr>
            <a:endParaRPr lang="en-US" sz="2800" b="1" dirty="0">
              <a:solidFill>
                <a:srgbClr val="FFFFFF"/>
              </a:solidFill>
              <a:ea typeface="Calibri" panose="020F0502020204030204" pitchFamily="34" charset="0"/>
              <a:cs typeface="Times New Roman" panose="02020603050405020304" pitchFamily="18" charset="0"/>
            </a:endParaRPr>
          </a:p>
          <a:p>
            <a:pPr marL="342900" indent="-342900" defTabSz="457200">
              <a:buFont typeface="Wingdings" panose="05000000000000000000" pitchFamily="2" charset="2"/>
              <a:buChar char="Ø"/>
              <a:defRPr/>
            </a:pPr>
            <a:r>
              <a:rPr lang="en-US" sz="2800" b="1" dirty="0">
                <a:solidFill>
                  <a:srgbClr val="FFFFFF"/>
                </a:solidFill>
                <a:ea typeface="Calibri" panose="020F0502020204030204" pitchFamily="34" charset="0"/>
                <a:cs typeface="Times New Roman" panose="02020603050405020304" pitchFamily="18" charset="0"/>
              </a:rPr>
              <a:t>A decision tree is in the form of a decision flowchart (resembles an inverted tree) where the predictor variables are tested in each node and are split in accordance with importance based on the particular algorithm’s criteria. </a:t>
            </a:r>
          </a:p>
          <a:p>
            <a:pPr marL="342900" indent="-342900" defTabSz="457200">
              <a:buFont typeface="Wingdings" panose="05000000000000000000" pitchFamily="2" charset="2"/>
              <a:buChar char="Ø"/>
              <a:defRPr/>
            </a:pPr>
            <a:endParaRPr lang="en-US" sz="2800" b="1" dirty="0">
              <a:solidFill>
                <a:srgbClr val="FFFFFF"/>
              </a:solidFill>
              <a:ea typeface="Calibri" panose="020F0502020204030204" pitchFamily="34" charset="0"/>
              <a:cs typeface="Times New Roman" panose="02020603050405020304" pitchFamily="18" charset="0"/>
            </a:endParaRPr>
          </a:p>
          <a:p>
            <a:pPr marL="342900" indent="-342900" defTabSz="457200">
              <a:buFont typeface="Wingdings" panose="05000000000000000000" pitchFamily="2" charset="2"/>
              <a:buChar char="Ø"/>
              <a:defRPr/>
            </a:pPr>
            <a:r>
              <a:rPr lang="en-US" sz="2800" b="1" dirty="0">
                <a:solidFill>
                  <a:srgbClr val="FFFFFF"/>
                </a:solidFill>
                <a:ea typeface="Calibri" panose="020F0502020204030204" pitchFamily="34" charset="0"/>
                <a:cs typeface="Times New Roman" panose="02020603050405020304" pitchFamily="18" charset="0"/>
              </a:rPr>
              <a:t>At the bottom of the decision tree branch is a leaf node where a prediction about the target variable is made based on the variables leading to that leaf node.</a:t>
            </a:r>
            <a:r>
              <a:rPr lang="en-US" sz="2800" dirty="0">
                <a:solidFill>
                  <a:srgbClr val="FFFFFF"/>
                </a:solidFill>
                <a:ea typeface="Calibri" panose="020F0502020204030204" pitchFamily="34" charset="0"/>
                <a:cs typeface="Times New Roman" panose="02020603050405020304" pitchFamily="18" charset="0"/>
              </a:rPr>
              <a:t> </a:t>
            </a:r>
          </a:p>
        </p:txBody>
      </p:sp>
      <p:sp>
        <p:nvSpPr>
          <p:cNvPr id="5" name="Rectangle 4">
            <a:extLst>
              <a:ext uri="{FF2B5EF4-FFF2-40B4-BE49-F238E27FC236}">
                <a16:creationId xmlns:a16="http://schemas.microsoft.com/office/drawing/2014/main" xmlns="" id="{8ED77E54-EC57-411A-A94E-FCD8F03A47DE}"/>
              </a:ext>
            </a:extLst>
          </p:cNvPr>
          <p:cNvSpPr/>
          <p:nvPr/>
        </p:nvSpPr>
        <p:spPr>
          <a:xfrm>
            <a:off x="3048000" y="3105835"/>
            <a:ext cx="6096000" cy="646331"/>
          </a:xfrm>
          <a:prstGeom prst="rect">
            <a:avLst/>
          </a:prstGeom>
        </p:spPr>
        <p:txBody>
          <a:bodyPr>
            <a:spAutoFit/>
          </a:bodyPr>
          <a:lstStyle/>
          <a:p>
            <a:pPr marL="342900" lvl="0" indent="-342900" defTabSz="457200">
              <a:buFont typeface="Wingdings" panose="05000000000000000000" pitchFamily="2" charset="2"/>
              <a:buChar char="Ø"/>
              <a:defRPr/>
            </a:pPr>
            <a:r>
              <a:rPr lang="en-US" b="1" dirty="0">
                <a:solidFill>
                  <a:srgbClr val="FFFFFF"/>
                </a:solidFill>
                <a:latin typeface="Calibri" panose="020F0502020204030204" pitchFamily="34" charset="0"/>
                <a:ea typeface="Calibri" panose="020F0502020204030204" pitchFamily="34" charset="0"/>
                <a:cs typeface="Times New Roman" panose="02020603050405020304" pitchFamily="18" charset="0"/>
              </a:rPr>
              <a:t>Decision trees are one of the most popular techniques for classification. </a:t>
            </a:r>
          </a:p>
        </p:txBody>
      </p:sp>
      <p:pic>
        <p:nvPicPr>
          <p:cNvPr id="6" name="Picture 5">
            <a:extLst>
              <a:ext uri="{FF2B5EF4-FFF2-40B4-BE49-F238E27FC236}">
                <a16:creationId xmlns:a16="http://schemas.microsoft.com/office/drawing/2014/main" xmlns="" id="{3390FF12-DCAA-4F10-8F34-37365366950C}"/>
              </a:ext>
            </a:extLst>
          </p:cNvPr>
          <p:cNvPicPr/>
          <p:nvPr/>
        </p:nvPicPr>
        <p:blipFill>
          <a:blip r:embed="rId2">
            <a:extLst>
              <a:ext uri="{28A0092B-C50C-407E-A947-70E740481C1C}">
                <a14:useLocalDpi xmlns:a14="http://schemas.microsoft.com/office/drawing/2010/main" val="0"/>
              </a:ext>
            </a:extLst>
          </a:blip>
          <a:stretch>
            <a:fillRect/>
          </a:stretch>
        </p:blipFill>
        <p:spPr>
          <a:xfrm>
            <a:off x="1609343" y="648071"/>
            <a:ext cx="8910696" cy="5166804"/>
          </a:xfrm>
          <a:prstGeom prst="rect">
            <a:avLst/>
          </a:prstGeom>
        </p:spPr>
      </p:pic>
    </p:spTree>
    <p:extLst>
      <p:ext uri="{BB962C8B-B14F-4D97-AF65-F5344CB8AC3E}">
        <p14:creationId xmlns:p14="http://schemas.microsoft.com/office/powerpoint/2010/main" val="4287558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FBFEAC-DA97-404E-8CF2-4C35717AB695}"/>
              </a:ext>
            </a:extLst>
          </p:cNvPr>
          <p:cNvSpPr>
            <a:spLocks noGrp="1"/>
          </p:cNvSpPr>
          <p:nvPr>
            <p:ph type="title"/>
          </p:nvPr>
        </p:nvSpPr>
        <p:spPr>
          <a:xfrm>
            <a:off x="1097280" y="286603"/>
            <a:ext cx="10058400" cy="1450757"/>
          </a:xfrm>
        </p:spPr>
        <p:txBody>
          <a:bodyPr/>
          <a:lstStyle/>
          <a:p>
            <a:r>
              <a:rPr lang="en-US" dirty="0"/>
              <a:t>Course Outline - Continued</a:t>
            </a:r>
          </a:p>
        </p:txBody>
      </p:sp>
      <p:sp>
        <p:nvSpPr>
          <p:cNvPr id="3" name="Content Placeholder 2">
            <a:extLst>
              <a:ext uri="{FF2B5EF4-FFF2-40B4-BE49-F238E27FC236}">
                <a16:creationId xmlns:a16="http://schemas.microsoft.com/office/drawing/2014/main" xmlns="" id="{CEB88A86-29CE-472F-A5FC-03DC43E2097C}"/>
              </a:ext>
            </a:extLst>
          </p:cNvPr>
          <p:cNvSpPr>
            <a:spLocks noGrp="1"/>
          </p:cNvSpPr>
          <p:nvPr>
            <p:ph idx="1"/>
          </p:nvPr>
        </p:nvSpPr>
        <p:spPr>
          <a:xfrm>
            <a:off x="1097280" y="1926454"/>
            <a:ext cx="10058400" cy="3942639"/>
          </a:xfrm>
        </p:spPr>
        <p:txBody>
          <a:bodyPr>
            <a:normAutofit/>
          </a:bodyPr>
          <a:lstStyle/>
          <a:p>
            <a:pPr marL="0" indent="0">
              <a:buNone/>
            </a:pPr>
            <a:r>
              <a:rPr lang="en-US" sz="2800" b="1" dirty="0"/>
              <a:t>Machine Learning/AI – Microsoft Azure Machine Learning Studio:</a:t>
            </a:r>
          </a:p>
          <a:p>
            <a:pPr>
              <a:buFont typeface="Wingdings" panose="05000000000000000000" pitchFamily="2" charset="2"/>
              <a:buChar char="Ø"/>
            </a:pPr>
            <a:r>
              <a:rPr lang="en-US" sz="2800" dirty="0"/>
              <a:t> Descriptive Statistics – Donor Database</a:t>
            </a:r>
          </a:p>
          <a:p>
            <a:pPr>
              <a:buFont typeface="Wingdings" panose="05000000000000000000" pitchFamily="2" charset="2"/>
              <a:buChar char="Ø"/>
            </a:pPr>
            <a:r>
              <a:rPr lang="en-US" sz="2800" dirty="0"/>
              <a:t> Donor Segmentation - K-Means Clustering</a:t>
            </a:r>
          </a:p>
          <a:p>
            <a:pPr>
              <a:buFont typeface="Wingdings" panose="05000000000000000000" pitchFamily="2" charset="2"/>
              <a:buChar char="Ø"/>
            </a:pPr>
            <a:r>
              <a:rPr lang="en-US" sz="2800" dirty="0"/>
              <a:t> Next Ask Amount - Linear Regression</a:t>
            </a:r>
          </a:p>
          <a:p>
            <a:pPr>
              <a:buFont typeface="Wingdings" panose="05000000000000000000" pitchFamily="2" charset="2"/>
              <a:buChar char="Ø"/>
            </a:pPr>
            <a:r>
              <a:rPr lang="en-US" sz="2800" dirty="0"/>
              <a:t> Donor Churn – Logistic Regression</a:t>
            </a:r>
          </a:p>
          <a:p>
            <a:pPr>
              <a:buFont typeface="Wingdings" panose="05000000000000000000" pitchFamily="2" charset="2"/>
              <a:buChar char="Ø"/>
            </a:pPr>
            <a:r>
              <a:rPr lang="en-US" sz="2800" dirty="0"/>
              <a:t> Major Donor Prediction – Decision Tree </a:t>
            </a:r>
          </a:p>
          <a:p>
            <a:pPr marL="0" indent="0">
              <a:buNone/>
            </a:pPr>
            <a:endParaRPr lang="en-US" sz="2800" dirty="0"/>
          </a:p>
          <a:p>
            <a:pPr>
              <a:buFont typeface="Wingdings" panose="05000000000000000000" pitchFamily="2" charset="2"/>
              <a:buChar char="Ø"/>
            </a:pPr>
            <a:endParaRPr lang="en-US" sz="2800" dirty="0"/>
          </a:p>
          <a:p>
            <a:pPr>
              <a:buFont typeface="Wingdings" panose="05000000000000000000" pitchFamily="2" charset="2"/>
              <a:buChar char="Ø"/>
            </a:pPr>
            <a:endParaRPr lang="en-US" sz="2800" dirty="0"/>
          </a:p>
          <a:p>
            <a:pPr>
              <a:buFont typeface="Wingdings" panose="05000000000000000000" pitchFamily="2" charset="2"/>
              <a:buChar char="Ø"/>
            </a:pPr>
            <a:endParaRPr lang="en-US" sz="2400" dirty="0"/>
          </a:p>
          <a:p>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21737816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6B0CA8-492E-45E0-B77A-9CC76A54E4C6}"/>
              </a:ext>
            </a:extLst>
          </p:cNvPr>
          <p:cNvSpPr>
            <a:spLocks noGrp="1"/>
          </p:cNvSpPr>
          <p:nvPr>
            <p:ph type="title"/>
          </p:nvPr>
        </p:nvSpPr>
        <p:spPr>
          <a:xfrm>
            <a:off x="1097280" y="286603"/>
            <a:ext cx="10058400" cy="1450757"/>
          </a:xfrm>
        </p:spPr>
        <p:txBody>
          <a:bodyPr/>
          <a:lstStyle/>
          <a:p>
            <a:r>
              <a:rPr lang="en-US"/>
              <a:t>Decision Trees - continued</a:t>
            </a:r>
            <a:endParaRPr lang="en-US" dirty="0"/>
          </a:p>
        </p:txBody>
      </p:sp>
      <p:sp>
        <p:nvSpPr>
          <p:cNvPr id="3" name="Content Placeholder 2">
            <a:extLst>
              <a:ext uri="{FF2B5EF4-FFF2-40B4-BE49-F238E27FC236}">
                <a16:creationId xmlns:a16="http://schemas.microsoft.com/office/drawing/2014/main" xmlns="" id="{AB3395A8-6C46-478A-B429-378896DC3567}"/>
              </a:ext>
            </a:extLst>
          </p:cNvPr>
          <p:cNvSpPr>
            <a:spLocks noGrp="1"/>
          </p:cNvSpPr>
          <p:nvPr>
            <p:ph idx="1"/>
          </p:nvPr>
        </p:nvSpPr>
        <p:spPr>
          <a:xfrm>
            <a:off x="1097280" y="1845734"/>
            <a:ext cx="10058400" cy="4023360"/>
          </a:xfrm>
        </p:spPr>
        <p:txBody>
          <a:bodyPr>
            <a:normAutofit fontScale="25000" lnSpcReduction="20000"/>
          </a:bodyPr>
          <a:lstStyle/>
          <a:p>
            <a:endParaRPr lang="en-US" sz="3400"/>
          </a:p>
          <a:p>
            <a:r>
              <a:rPr lang="en-US" sz="9600">
                <a:latin typeface="Calibri" panose="020F0502020204030204" pitchFamily="34" charset="0"/>
                <a:cs typeface="Calibri" panose="020F0502020204030204" pitchFamily="34" charset="0"/>
              </a:rPr>
              <a:t>Some of the most popular decision tree algorithms are: ID3, CART and CHAID. They vary primarily due to the process used for splitting the variables by importance in each node.</a:t>
            </a:r>
          </a:p>
          <a:p>
            <a:r>
              <a:rPr lang="en-US" sz="9600" b="1">
                <a:solidFill>
                  <a:srgbClr val="FFFFFF"/>
                </a:solidFill>
                <a:latin typeface="Calibri" panose="020F0502020204030204" pitchFamily="34" charset="0"/>
                <a:ea typeface="Calibri" panose="020F0502020204030204" pitchFamily="34" charset="0"/>
                <a:cs typeface="Calibri" panose="020F0502020204030204" pitchFamily="34" charset="0"/>
              </a:rPr>
              <a:t>s are popular for the following reasons:</a:t>
            </a:r>
          </a:p>
          <a:p>
            <a:pPr marL="0" indent="0">
              <a:buNone/>
            </a:pPr>
            <a:r>
              <a:rPr lang="en-US" sz="9600">
                <a:latin typeface="Calibri" panose="020F0502020204030204" pitchFamily="34" charset="0"/>
                <a:cs typeface="Calibri" panose="020F0502020204030204" pitchFamily="34" charset="0"/>
              </a:rPr>
              <a:t>Decision trees are popular for the following reasons:</a:t>
            </a:r>
          </a:p>
          <a:p>
            <a:pPr lvl="0">
              <a:buFont typeface="Wingdings" panose="05000000000000000000" pitchFamily="2" charset="2"/>
              <a:buChar char="Ø"/>
            </a:pPr>
            <a:r>
              <a:rPr lang="en-US" sz="9600">
                <a:latin typeface="Calibri" panose="020F0502020204030204" pitchFamily="34" charset="0"/>
                <a:cs typeface="Calibri" panose="020F0502020204030204" pitchFamily="34" charset="0"/>
              </a:rPr>
              <a:t>They are easy to understand.</a:t>
            </a:r>
          </a:p>
          <a:p>
            <a:pPr lvl="0">
              <a:buFont typeface="Wingdings" panose="05000000000000000000" pitchFamily="2" charset="2"/>
              <a:buChar char="Ø"/>
            </a:pPr>
            <a:r>
              <a:rPr lang="en-US" sz="9600">
                <a:latin typeface="Calibri" panose="020F0502020204030204" pitchFamily="34" charset="0"/>
                <a:cs typeface="Calibri" panose="020F0502020204030204" pitchFamily="34" charset="0"/>
              </a:rPr>
              <a:t>They are easy to build.</a:t>
            </a:r>
          </a:p>
          <a:p>
            <a:pPr lvl="0">
              <a:buFont typeface="Wingdings" panose="05000000000000000000" pitchFamily="2" charset="2"/>
              <a:buChar char="Ø"/>
            </a:pPr>
            <a:r>
              <a:rPr lang="en-US" sz="9600">
                <a:latin typeface="Calibri" panose="020F0502020204030204" pitchFamily="34" charset="0"/>
                <a:cs typeface="Calibri" panose="020F0502020204030204" pitchFamily="34" charset="0"/>
              </a:rPr>
              <a:t>The input predictor variable can be categorical or numeric.</a:t>
            </a:r>
          </a:p>
          <a:p>
            <a:pPr>
              <a:buFont typeface="Wingdings" panose="05000000000000000000" pitchFamily="2" charset="2"/>
              <a:buChar char="Ø"/>
            </a:pPr>
            <a:r>
              <a:rPr lang="en-US" sz="9600">
                <a:latin typeface="Calibri" panose="020F0502020204030204" pitchFamily="34" charset="0"/>
                <a:cs typeface="Calibri" panose="020F0502020204030204" pitchFamily="34" charset="0"/>
              </a:rPr>
              <a:t>They can handle missing data automatically.</a:t>
            </a:r>
            <a:r>
              <a:rPr lang="en-US" sz="9600" b="1">
                <a:solidFill>
                  <a:srgbClr val="FFFFFF"/>
                </a:solidFill>
                <a:latin typeface="Calibri" panose="020F0502020204030204" pitchFamily="34" charset="0"/>
                <a:ea typeface="Calibri" panose="020F0502020204030204" pitchFamily="34" charset="0"/>
                <a:cs typeface="Calibri" panose="020F0502020204030204" pitchFamily="34" charset="0"/>
              </a:rPr>
              <a:t>They are easy to understand.</a:t>
            </a:r>
          </a:p>
          <a:p>
            <a:pPr lvl="0" defTabSz="457200">
              <a:lnSpc>
                <a:spcPct val="107000"/>
              </a:lnSpc>
              <a:spcBef>
                <a:spcPts val="0"/>
              </a:spcBef>
              <a:spcAft>
                <a:spcPts val="0"/>
              </a:spcAft>
              <a:buClrTx/>
              <a:buSzTx/>
              <a:buFont typeface="Wingdings" panose="05000000000000000000" pitchFamily="2" charset="2"/>
              <a:buChar char="Ø"/>
              <a:defRPr/>
            </a:pPr>
            <a:r>
              <a:rPr lang="en-US" sz="9600" b="1">
                <a:solidFill>
                  <a:srgbClr val="FFFFFF"/>
                </a:solidFill>
                <a:latin typeface="Calibri" panose="020F0502020204030204" pitchFamily="34" charset="0"/>
                <a:ea typeface="Calibri" panose="020F0502020204030204" pitchFamily="34" charset="0"/>
                <a:cs typeface="Calibri" panose="020F0502020204030204" pitchFamily="34" charset="0"/>
              </a:rPr>
              <a:t>They are easy to build.</a:t>
            </a:r>
          </a:p>
          <a:p>
            <a:pPr lvl="0" defTabSz="457200">
              <a:lnSpc>
                <a:spcPct val="107000"/>
              </a:lnSpc>
              <a:spcBef>
                <a:spcPts val="0"/>
              </a:spcBef>
              <a:spcAft>
                <a:spcPts val="0"/>
              </a:spcAft>
              <a:buClrTx/>
              <a:buSzTx/>
              <a:buFont typeface="Wingdings" panose="05000000000000000000" pitchFamily="2" charset="2"/>
              <a:buChar char="Ø"/>
              <a:defRPr/>
            </a:pPr>
            <a:r>
              <a:rPr lang="en-US" sz="9600" b="1">
                <a:solidFill>
                  <a:srgbClr val="FFFFFF"/>
                </a:solidFill>
                <a:latin typeface="Calibri" panose="020F0502020204030204" pitchFamily="34" charset="0"/>
                <a:ea typeface="Calibri" panose="020F0502020204030204" pitchFamily="34" charset="0"/>
                <a:cs typeface="Calibri" panose="020F0502020204030204" pitchFamily="34" charset="0"/>
              </a:rPr>
              <a:t>The input predictor variables can be nominal or continuous.</a:t>
            </a:r>
          </a:p>
          <a:p>
            <a:pPr marL="342900" lvl="0" indent="-342900" defTabSz="457200">
              <a:lnSpc>
                <a:spcPct val="107000"/>
              </a:lnSpc>
              <a:spcBef>
                <a:spcPts val="0"/>
              </a:spcBef>
              <a:spcAft>
                <a:spcPts val="800"/>
              </a:spcAft>
              <a:buClrTx/>
              <a:buSzTx/>
              <a:buFont typeface="+mj-lt"/>
              <a:buAutoNum type="arabicParenR"/>
              <a:defRPr/>
            </a:pPr>
            <a:r>
              <a:rPr lang="en-US" b="1">
                <a:solidFill>
                  <a:srgbClr val="FFFFFF"/>
                </a:solidFill>
                <a:latin typeface="Calibri" panose="020F0502020204030204" pitchFamily="34" charset="0"/>
                <a:ea typeface="Calibri" panose="020F0502020204030204" pitchFamily="34" charset="0"/>
                <a:cs typeface="Times New Roman" panose="02020603050405020304" pitchFamily="18" charset="0"/>
              </a:rPr>
              <a:t>They can handle missing data automatically.</a:t>
            </a:r>
          </a:p>
          <a:p>
            <a:endParaRPr lang="en-US" dirty="0"/>
          </a:p>
        </p:txBody>
      </p:sp>
    </p:spTree>
    <p:extLst>
      <p:ext uri="{BB962C8B-B14F-4D97-AF65-F5344CB8AC3E}">
        <p14:creationId xmlns:p14="http://schemas.microsoft.com/office/powerpoint/2010/main" val="28477265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Case Study</a:t>
            </a:r>
          </a:p>
        </p:txBody>
      </p:sp>
      <p:sp>
        <p:nvSpPr>
          <p:cNvPr id="9" name="Content Placeholder 8"/>
          <p:cNvSpPr>
            <a:spLocks noGrp="1"/>
          </p:cNvSpPr>
          <p:nvPr>
            <p:ph sz="half" idx="1"/>
          </p:nvPr>
        </p:nvSpPr>
        <p:spPr>
          <a:xfrm>
            <a:off x="1097280" y="1793290"/>
            <a:ext cx="4992802" cy="4075804"/>
          </a:xfrm>
        </p:spPr>
        <p:txBody>
          <a:bodyPr>
            <a:normAutofit/>
          </a:bodyPr>
          <a:lstStyle/>
          <a:p>
            <a:pPr marL="0" indent="0">
              <a:buNone/>
            </a:pPr>
            <a:r>
              <a:rPr lang="en-US" sz="2800" u="sng" dirty="0"/>
              <a:t>Case Study</a:t>
            </a:r>
          </a:p>
          <a:p>
            <a:pPr marL="0" indent="0">
              <a:buNone/>
            </a:pPr>
            <a:r>
              <a:rPr lang="en-US" sz="2400" dirty="0"/>
              <a:t>Major Donor Prediction</a:t>
            </a:r>
          </a:p>
        </p:txBody>
      </p:sp>
      <p:sp>
        <p:nvSpPr>
          <p:cNvPr id="10" name="Content Placeholder 9"/>
          <p:cNvSpPr>
            <a:spLocks noGrp="1"/>
          </p:cNvSpPr>
          <p:nvPr>
            <p:ph sz="half" idx="2"/>
          </p:nvPr>
        </p:nvSpPr>
        <p:spPr>
          <a:xfrm>
            <a:off x="6162878" y="1793290"/>
            <a:ext cx="4992802" cy="4199904"/>
          </a:xfrm>
        </p:spPr>
        <p:txBody>
          <a:bodyPr>
            <a:normAutofit/>
          </a:bodyPr>
          <a:lstStyle/>
          <a:p>
            <a:pPr marL="0" indent="0">
              <a:buNone/>
            </a:pPr>
            <a:r>
              <a:rPr lang="en-US" sz="2800" u="sng" dirty="0"/>
              <a:t>Purpose</a:t>
            </a:r>
          </a:p>
          <a:p>
            <a:pPr marL="0" indent="0">
              <a:buNone/>
            </a:pPr>
            <a:r>
              <a:rPr lang="en-US" sz="2400" dirty="0"/>
              <a:t>Predict those donors most likely to make a major donation</a:t>
            </a:r>
          </a:p>
          <a:p>
            <a:pPr marL="0" indent="0">
              <a:buNone/>
            </a:pPr>
            <a:endParaRPr lang="en-US" dirty="0"/>
          </a:p>
        </p:txBody>
      </p:sp>
    </p:spTree>
    <p:extLst>
      <p:ext uri="{BB962C8B-B14F-4D97-AF65-F5344CB8AC3E}">
        <p14:creationId xmlns:p14="http://schemas.microsoft.com/office/powerpoint/2010/main" val="885808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58952"/>
            <a:ext cx="10058400" cy="3892168"/>
          </a:xfrm>
        </p:spPr>
        <p:txBody>
          <a:bodyPr>
            <a:normAutofit/>
          </a:bodyPr>
          <a:lstStyle/>
          <a:p>
            <a:r>
              <a:rPr lang="en-US" dirty="0"/>
              <a:t>Fundraising KPI’s &amp; Visualizations in Excel</a:t>
            </a:r>
          </a:p>
        </p:txBody>
      </p:sp>
      <p:sp>
        <p:nvSpPr>
          <p:cNvPr id="29" name="Rectangle 28">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1944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78066E-FBFF-4E44-B393-2A2D0CB032E2}"/>
              </a:ext>
            </a:extLst>
          </p:cNvPr>
          <p:cNvSpPr>
            <a:spLocks noGrp="1"/>
          </p:cNvSpPr>
          <p:nvPr>
            <p:ph type="title"/>
          </p:nvPr>
        </p:nvSpPr>
        <p:spPr/>
        <p:txBody>
          <a:bodyPr/>
          <a:lstStyle/>
          <a:p>
            <a:r>
              <a:rPr lang="en-US" dirty="0"/>
              <a:t>Fundraising Expense Percentage</a:t>
            </a:r>
          </a:p>
        </p:txBody>
      </p:sp>
      <p:sp>
        <p:nvSpPr>
          <p:cNvPr id="3" name="Content Placeholder 2">
            <a:extLst>
              <a:ext uri="{FF2B5EF4-FFF2-40B4-BE49-F238E27FC236}">
                <a16:creationId xmlns:a16="http://schemas.microsoft.com/office/drawing/2014/main" xmlns="" id="{1492F2B4-620C-4824-B142-9EB3BC570353}"/>
              </a:ext>
            </a:extLst>
          </p:cNvPr>
          <p:cNvSpPr>
            <a:spLocks noGrp="1"/>
          </p:cNvSpPr>
          <p:nvPr>
            <p:ph idx="1"/>
          </p:nvPr>
        </p:nvSpPr>
        <p:spPr/>
        <p:txBody>
          <a:bodyPr/>
          <a:lstStyle/>
          <a:p>
            <a:pPr>
              <a:buFont typeface="Wingdings" panose="05000000000000000000" pitchFamily="2" charset="2"/>
              <a:buChar char="Ø"/>
            </a:pPr>
            <a:r>
              <a:rPr lang="en-US" dirty="0"/>
              <a:t> Equals total fundraising expenses / total functional expenses.</a:t>
            </a:r>
          </a:p>
          <a:p>
            <a:pPr>
              <a:buFont typeface="Wingdings" panose="05000000000000000000" pitchFamily="2" charset="2"/>
              <a:buChar char="Ø"/>
            </a:pPr>
            <a:r>
              <a:rPr lang="en-US" dirty="0"/>
              <a:t> Donors want to see the majority of their support spent on program and services not on fundraising.</a:t>
            </a:r>
          </a:p>
          <a:p>
            <a:pPr>
              <a:buFont typeface="Wingdings" panose="05000000000000000000" pitchFamily="2" charset="2"/>
              <a:buChar char="Ø"/>
            </a:pPr>
            <a:r>
              <a:rPr lang="en-US" dirty="0"/>
              <a:t> A reasonable benchmark is 10% or less – can vary by type of charity..</a:t>
            </a:r>
          </a:p>
          <a:p>
            <a:pPr>
              <a:buFont typeface="Wingdings" panose="05000000000000000000" pitchFamily="2" charset="2"/>
              <a:buChar char="Ø"/>
            </a:pPr>
            <a:r>
              <a:rPr lang="en-US" dirty="0"/>
              <a:t> This is one of the metrics used by Charity Navigator to rate a charities’ financial health.</a:t>
            </a:r>
          </a:p>
          <a:p>
            <a:pPr marL="0" indent="0">
              <a:buNone/>
            </a:pPr>
            <a:r>
              <a:rPr lang="en-US" dirty="0"/>
              <a:t>     </a:t>
            </a:r>
            <a:r>
              <a:rPr lang="en-US" b="1" dirty="0"/>
              <a:t>Visualization – </a:t>
            </a:r>
            <a:r>
              <a:rPr lang="en-US" dirty="0"/>
              <a:t>Program, Administrative and Fundraising expense percentage comparison over the last five years.</a:t>
            </a:r>
          </a:p>
          <a:p>
            <a:pPr>
              <a:buFont typeface="Wingdings" panose="05000000000000000000" pitchFamily="2" charset="2"/>
              <a:buChar char="Ø"/>
            </a:pPr>
            <a:endParaRPr lang="en-US" dirty="0"/>
          </a:p>
          <a:p>
            <a:pPr marL="0" indent="0">
              <a:buNone/>
            </a:pPr>
            <a:endParaRPr lang="en-US" dirty="0"/>
          </a:p>
        </p:txBody>
      </p:sp>
    </p:spTree>
    <p:extLst>
      <p:ext uri="{BB962C8B-B14F-4D97-AF65-F5344CB8AC3E}">
        <p14:creationId xmlns:p14="http://schemas.microsoft.com/office/powerpoint/2010/main" val="1620080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3A5AA-679C-491B-8C9B-00D6D0E4C7DF}"/>
              </a:ext>
            </a:extLst>
          </p:cNvPr>
          <p:cNvSpPr>
            <a:spLocks noGrp="1"/>
          </p:cNvSpPr>
          <p:nvPr>
            <p:ph type="title"/>
          </p:nvPr>
        </p:nvSpPr>
        <p:spPr/>
        <p:txBody>
          <a:bodyPr/>
          <a:lstStyle/>
          <a:p>
            <a:r>
              <a:rPr lang="en-US" dirty="0"/>
              <a:t>Fundraising Efficiency</a:t>
            </a:r>
          </a:p>
        </p:txBody>
      </p:sp>
      <p:sp>
        <p:nvSpPr>
          <p:cNvPr id="3" name="Content Placeholder 2">
            <a:extLst>
              <a:ext uri="{FF2B5EF4-FFF2-40B4-BE49-F238E27FC236}">
                <a16:creationId xmlns:a16="http://schemas.microsoft.com/office/drawing/2014/main" xmlns="" id="{2C79397A-69ED-44E3-8124-28A12754B279}"/>
              </a:ext>
            </a:extLst>
          </p:cNvPr>
          <p:cNvSpPr>
            <a:spLocks noGrp="1"/>
          </p:cNvSpPr>
          <p:nvPr>
            <p:ph idx="1"/>
          </p:nvPr>
        </p:nvSpPr>
        <p:spPr/>
        <p:txBody>
          <a:bodyPr/>
          <a:lstStyle/>
          <a:p>
            <a:pPr>
              <a:buFont typeface="Wingdings" panose="05000000000000000000" pitchFamily="2" charset="2"/>
              <a:buChar char="Ø"/>
            </a:pPr>
            <a:r>
              <a:rPr lang="en-US" dirty="0"/>
              <a:t> Equals total fundraising expenses / total contributions.</a:t>
            </a:r>
          </a:p>
          <a:p>
            <a:pPr>
              <a:buFont typeface="Wingdings" panose="05000000000000000000" pitchFamily="2" charset="2"/>
              <a:buChar char="Ø"/>
            </a:pPr>
            <a:r>
              <a:rPr lang="en-US" dirty="0"/>
              <a:t> Measures how much a charity spends to generate $1 in contributions.</a:t>
            </a:r>
          </a:p>
          <a:p>
            <a:pPr>
              <a:buFont typeface="Wingdings" panose="05000000000000000000" pitchFamily="2" charset="2"/>
              <a:buChar char="Ø"/>
            </a:pPr>
            <a:r>
              <a:rPr lang="en-US" dirty="0"/>
              <a:t> A reasonable benchmark is $0.10 – can vary by type of charity.</a:t>
            </a:r>
          </a:p>
          <a:p>
            <a:pPr>
              <a:buFont typeface="Wingdings" panose="05000000000000000000" pitchFamily="2" charset="2"/>
              <a:buChar char="Ø"/>
            </a:pPr>
            <a:r>
              <a:rPr lang="en-US" dirty="0"/>
              <a:t> This is one of the metrics used by Charity Navigator to rate a charities’ financial health.</a:t>
            </a:r>
          </a:p>
          <a:p>
            <a:pPr marL="0" indent="0">
              <a:buNone/>
            </a:pPr>
            <a:r>
              <a:rPr lang="en-US" dirty="0"/>
              <a:t>     </a:t>
            </a:r>
            <a:r>
              <a:rPr lang="en-US" b="1" dirty="0"/>
              <a:t>Visualization – </a:t>
            </a:r>
            <a:r>
              <a:rPr lang="en-US" dirty="0"/>
              <a:t>Area chart of fundraising expenses and contributions over the last five years.</a:t>
            </a:r>
          </a:p>
          <a:p>
            <a:pPr>
              <a:buFont typeface="Wingdings" panose="05000000000000000000" pitchFamily="2" charset="2"/>
              <a:buChar char="Ø"/>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50743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5AC518-4644-4618-BC46-D2425DFCA0F9}"/>
              </a:ext>
            </a:extLst>
          </p:cNvPr>
          <p:cNvSpPr>
            <a:spLocks noGrp="1"/>
          </p:cNvSpPr>
          <p:nvPr>
            <p:ph type="title"/>
          </p:nvPr>
        </p:nvSpPr>
        <p:spPr>
          <a:xfrm>
            <a:off x="1097280" y="286603"/>
            <a:ext cx="10058400" cy="1450757"/>
          </a:xfrm>
        </p:spPr>
        <p:txBody>
          <a:bodyPr/>
          <a:lstStyle/>
          <a:p>
            <a:r>
              <a:rPr lang="en-US" dirty="0"/>
              <a:t>Donor Growth -Trend Analysis – Year over Year</a:t>
            </a:r>
          </a:p>
        </p:txBody>
      </p:sp>
      <p:sp>
        <p:nvSpPr>
          <p:cNvPr id="14" name="Content Placeholder 2">
            <a:extLst>
              <a:ext uri="{FF2B5EF4-FFF2-40B4-BE49-F238E27FC236}">
                <a16:creationId xmlns:a16="http://schemas.microsoft.com/office/drawing/2014/main" xmlns="" id="{34C16C37-3B54-4CB3-9E32-90E16496F4C7}"/>
              </a:ext>
            </a:extLst>
          </p:cNvPr>
          <p:cNvSpPr>
            <a:spLocks noGrp="1"/>
          </p:cNvSpPr>
          <p:nvPr>
            <p:ph idx="1"/>
          </p:nvPr>
        </p:nvSpPr>
        <p:spPr>
          <a:xfrm>
            <a:off x="1097280" y="1988598"/>
            <a:ext cx="10058400" cy="3880496"/>
          </a:xfrm>
        </p:spPr>
        <p:txBody>
          <a:bodyPr>
            <a:normAutofit/>
          </a:bodyPr>
          <a:lstStyle/>
          <a:p>
            <a:pPr>
              <a:buFont typeface="Wingdings" panose="05000000000000000000" pitchFamily="2" charset="2"/>
              <a:buChar char="Ø"/>
            </a:pPr>
            <a:r>
              <a:rPr lang="en-US" dirty="0"/>
              <a:t> Compare Donation Revenue amount for the past 5 years.</a:t>
            </a:r>
          </a:p>
          <a:p>
            <a:pPr>
              <a:buFont typeface="Wingdings" panose="05000000000000000000" pitchFamily="2" charset="2"/>
              <a:buChar char="Ø"/>
            </a:pPr>
            <a:r>
              <a:rPr lang="en-US" dirty="0"/>
              <a:t> Can also be prepared for # of Donors and Average gift size.</a:t>
            </a:r>
          </a:p>
          <a:p>
            <a:pPr>
              <a:buFont typeface="Wingdings" panose="05000000000000000000" pitchFamily="2" charset="2"/>
              <a:buChar char="Ø"/>
            </a:pPr>
            <a:r>
              <a:rPr lang="en-US" dirty="0"/>
              <a:t> Fundamental analysis to measure donation growth over time.</a:t>
            </a:r>
          </a:p>
          <a:p>
            <a:pPr>
              <a:buFont typeface="Wingdings" panose="05000000000000000000" pitchFamily="2" charset="2"/>
              <a:buChar char="Ø"/>
            </a:pPr>
            <a:r>
              <a:rPr lang="en-US" b="1" dirty="0"/>
              <a:t> Visualization – </a:t>
            </a:r>
            <a:r>
              <a:rPr lang="en-US" dirty="0"/>
              <a:t>Combo Chart of Donations and Donors over the last five years.</a:t>
            </a:r>
          </a:p>
          <a:p>
            <a:pPr>
              <a:buFont typeface="Wingdings" panose="05000000000000000000" pitchFamily="2" charset="2"/>
              <a:buChar char="Ø"/>
            </a:pPr>
            <a:endParaRPr lang="en-US" dirty="0"/>
          </a:p>
          <a:p>
            <a:pPr marL="0" indent="0">
              <a:buNone/>
            </a:pPr>
            <a:r>
              <a:rPr lang="en-US" dirty="0"/>
              <a:t> </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70998947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3380</Words>
  <Application>Microsoft Office PowerPoint</Application>
  <PresentationFormat>Widescreen</PresentationFormat>
  <Paragraphs>472</Paragraphs>
  <Slides>51</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Calibri Light</vt:lpstr>
      <vt:lpstr>Corbel</vt:lpstr>
      <vt:lpstr>Times New Roman</vt:lpstr>
      <vt:lpstr>Wingdings</vt:lpstr>
      <vt:lpstr>Retrospect</vt:lpstr>
      <vt:lpstr>  Fundraising Analytics and Machine Learning/AI with Excel and Microsoft Azure Machine Learning Studio</vt:lpstr>
      <vt:lpstr>PowerPoint Presentation</vt:lpstr>
      <vt:lpstr>            Introduction</vt:lpstr>
      <vt:lpstr>Course Outline</vt:lpstr>
      <vt:lpstr>Course Outline - Continued</vt:lpstr>
      <vt:lpstr>Fundraising KPI’s &amp; Visualizations in Excel</vt:lpstr>
      <vt:lpstr>Fundraising Expense Percentage</vt:lpstr>
      <vt:lpstr>Fundraising Efficiency</vt:lpstr>
      <vt:lpstr>Donor Growth -Trend Analysis – Year over Year</vt:lpstr>
      <vt:lpstr>Donor Retention Rate</vt:lpstr>
      <vt:lpstr>Donor Acquisition Cost</vt:lpstr>
      <vt:lpstr>Donor Lifetime Value</vt:lpstr>
      <vt:lpstr>Descriptive Statistics – Donor Database</vt:lpstr>
      <vt:lpstr>Information to Include in Donor Database</vt:lpstr>
      <vt:lpstr>Information to Include in Donor Database</vt:lpstr>
      <vt:lpstr>Information to Include in Donor Database</vt:lpstr>
      <vt:lpstr>Descriptive Statistics</vt:lpstr>
      <vt:lpstr>Descriptive Statistics in Microsoft Azure</vt:lpstr>
      <vt:lpstr>Descriptive Statistics in Microsoft Azure</vt:lpstr>
      <vt:lpstr>Case Study</vt:lpstr>
      <vt:lpstr>Machine Learning Introduction &amp; K-Means Clustering</vt:lpstr>
      <vt:lpstr>Definitions</vt:lpstr>
      <vt:lpstr>Machine Learning Steps</vt:lpstr>
      <vt:lpstr>Data types</vt:lpstr>
      <vt:lpstr>Data structure</vt:lpstr>
      <vt:lpstr>PowerPoint Presentation</vt:lpstr>
      <vt:lpstr>K-Means Clustering – Unsupervised Modeling</vt:lpstr>
      <vt:lpstr>PowerPoint Presentation</vt:lpstr>
      <vt:lpstr>Case Study</vt:lpstr>
      <vt:lpstr>Supervised Modeling</vt:lpstr>
      <vt:lpstr>Machine Learning – Linear Regression</vt:lpstr>
      <vt:lpstr>PowerPoint Presentation</vt:lpstr>
      <vt:lpstr>Donations vs Fundraising Spend</vt:lpstr>
      <vt:lpstr>Multiple Linear Regression – Next Ask Amount</vt:lpstr>
      <vt:lpstr>Interpret Regression Analysis Results</vt:lpstr>
      <vt:lpstr>Case Studies</vt:lpstr>
      <vt:lpstr>Machine Learning – Logistic Regression</vt:lpstr>
      <vt:lpstr>Logistic Regression</vt:lpstr>
      <vt:lpstr>Classification Models</vt:lpstr>
      <vt:lpstr>Logistic Regression Equation</vt:lpstr>
      <vt:lpstr>Logistic Regression – Donor Churn</vt:lpstr>
      <vt:lpstr>Logistic Regression – Donor Churn</vt:lpstr>
      <vt:lpstr>Classification Model Evaluation</vt:lpstr>
      <vt:lpstr>Confusion Matrix</vt:lpstr>
      <vt:lpstr>Classification Model Evaluation</vt:lpstr>
      <vt:lpstr>Case Study</vt:lpstr>
      <vt:lpstr>Machine Learning - Decision Trees</vt:lpstr>
      <vt:lpstr>Decision Trees</vt:lpstr>
      <vt:lpstr>PowerPoint Presentation</vt:lpstr>
      <vt:lpstr>Decision Trees - continued</vt:lpstr>
      <vt:lpstr>Case Study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Fundraising Analytics and Machine Learning/AI with Excel and Microsoft Azure Machine Learning Studio</dc:title>
  <dc:creator>John Phillips</dc:creator>
  <cp:lastModifiedBy>John Phillips</cp:lastModifiedBy>
  <cp:revision>6</cp:revision>
  <dcterms:created xsi:type="dcterms:W3CDTF">2019-11-08T02:04:34Z</dcterms:created>
  <dcterms:modified xsi:type="dcterms:W3CDTF">2019-11-11T14:00:01Z</dcterms:modified>
</cp:coreProperties>
</file>